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9"/>
  </p:notesMasterIdLst>
  <p:sldIdLst>
    <p:sldId id="256" r:id="rId2"/>
    <p:sldId id="329" r:id="rId3"/>
    <p:sldId id="330" r:id="rId4"/>
    <p:sldId id="321" r:id="rId5"/>
    <p:sldId id="322" r:id="rId6"/>
    <p:sldId id="326" r:id="rId7"/>
    <p:sldId id="323" r:id="rId8"/>
    <p:sldId id="325" r:id="rId9"/>
    <p:sldId id="327" r:id="rId10"/>
    <p:sldId id="306" r:id="rId11"/>
    <p:sldId id="280" r:id="rId12"/>
    <p:sldId id="324" r:id="rId13"/>
    <p:sldId id="315" r:id="rId14"/>
    <p:sldId id="270" r:id="rId15"/>
    <p:sldId id="302" r:id="rId16"/>
    <p:sldId id="320" r:id="rId17"/>
    <p:sldId id="32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B3C3"/>
    <a:srgbClr val="F0A6DD"/>
    <a:srgbClr val="FFFF66"/>
    <a:srgbClr val="FFFF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7CFEBF-0BEB-4D7B-8858-4001C79FDF99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C0DEB9-E073-4DED-92F6-762E6D9D2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6A09FA2-5A3B-4CEB-90FC-404906E7422B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B9B8A-89DA-4112-B746-B03B9C1A1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439A-9802-4BC8-B77B-81C2C121F265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4A97F-73F3-4D7A-B4D9-4109608EA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F8CC4-7FC9-42B0-93F1-8577EB6D8B54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DCE3-3A7F-4CDD-8380-09E54D672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DCE3D-17E5-448F-A316-F6DEA3FE0D32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1BDC-7456-4D8C-B9EE-DA57D251D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C1427-6F68-4AC0-92DD-2B6934E7FC6F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0DAE1-20A9-4129-AB99-A2F77EBE6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94B5D-0330-4ACF-B7FC-3DA757D86190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75380-D575-4EA1-BD43-FF84A83BE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9FCF0-0179-40E1-84A6-C7872261CB02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37C70-3668-490A-A51D-654BA915D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663D-69FF-4207-99EF-0633DDE508BC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E78F-760D-4B81-9C58-74C68ADA4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C39B-61A3-4913-97CD-926BBD3F3967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C01B-47DB-47A0-94D0-C3BCAC20E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7B02F-125C-4D77-B102-350BFB370161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0CF69-6F30-465F-953A-91D94E583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BC6FC-D94C-42B0-8B42-5B63FE489CF5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A2566-5E23-40D5-867B-85646CA0D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5D004B6-3A92-47CA-9ACC-439D85D03B05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2C19FC1-784D-40AC-BFB8-418F986B5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1" r:id="rId2"/>
    <p:sldLayoutId id="2147484033" r:id="rId3"/>
    <p:sldLayoutId id="2147484030" r:id="rId4"/>
    <p:sldLayoutId id="2147484029" r:id="rId5"/>
    <p:sldLayoutId id="2147484034" r:id="rId6"/>
    <p:sldLayoutId id="2147484035" r:id="rId7"/>
    <p:sldLayoutId id="2147484036" r:id="rId8"/>
    <p:sldLayoutId id="2147484037" r:id="rId9"/>
    <p:sldLayoutId id="2147484028" r:id="rId10"/>
    <p:sldLayoutId id="21474840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.&#1087;&#1088;&#1086;%20&#1059;&#1050;&#1056;&#1040;&#1048;&#1053;&#1059;_2.wm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ievskiy-ruo.edu.kh.ua/Files/downloads/_%20%D0%A1%D1%82%D1%80%D0%B0%D1%82%D0%B5%D0%B3%D1%96%D1%8F%202016-2020.docx" TargetMode="External"/><Relationship Id="rId7" Type="http://schemas.openxmlformats.org/officeDocument/2006/relationships/hyperlink" Target="http://kievskiy-ruo.edu.kh.ua/Files/downloads/%D0%A3%D0%BA%D0%B0%D0%B7%20%D0%BF%D1%80%D0%B5%D0%B7.%20_%20744%20%D1%89%D0%BE%D0%B4%D0%BE%20%D0%BE%D0%B1%D0%BE%D1%80%D0%BE%D0%BD%D0%BE%D0%B7%D0%B4%D0%B0%D1%82%D0%BD%D0%BE%D1%81%D1%82i.doc" TargetMode="External"/><Relationship Id="rId2" Type="http://schemas.openxmlformats.org/officeDocument/2006/relationships/hyperlink" Target="http://kievskiy-ruo.edu.kh.ua/Files/downloads/%D0%97%D0%B0%D0%BA%D0%BE%D0%BD%20%D0%A3%D0%BA%D1%80%D0%B0%D1%97%D0%BD%D0%B8%20%D0%9F%D1%80%D0%BE%20%D0%94%D0%B5%D1%80%D0%B6%D0%B0%D0%B2%D0%BD%D0%B8%D0%B9%20%D0%93%D1%96%D0%BC%D0%BD%20%D0%A3%D0%BA%D1%80%D0%B0%D1%97%D0%BD%D0%B8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ievskiy-ruo.edu.kh.ua/Files/downloads/%D0%A9%D0%BE%D0%B4%D0%BE%20%D0%B2%D0%B8%D0%BA%D0%BE%D1%80%D0%B8%D1%81%D1%82%D0%B0%D0%BD%D0%BD%D1%8F%20%D0%B4%D0%B5%D1%80%D0%B6%D0%B0%D0%B2%D0%BD%D0%BE%D1%97%20%20%D1%81%D0%B8%D0%BC%D0%B2%D0%BE%D0%BB%D1%96%D0%BA%D0%B8%20%D0%B2%20%D0%BD%D0%B0%D0%B2%D1%87%D0%B0%D0%BB%D1%8C%D0%BD%D0%B8%D1%85%20%D0%B7%D0%B0%D0%BA%D0%BB%D0%B0%D0%B4%D0%B0%D1%85%20%D0%A3%D0%BA%D1%80%D0%B0%D1%97%D0%BD%D0%B8.doc" TargetMode="External"/><Relationship Id="rId5" Type="http://schemas.openxmlformats.org/officeDocument/2006/relationships/hyperlink" Target="https://drive.google.com/file/d/0B4cH1Xj04ccsUlNteDQ3bFVsWEU/view?usp=sharing" TargetMode="External"/><Relationship Id="rId4" Type="http://schemas.openxmlformats.org/officeDocument/2006/relationships/hyperlink" Target="https://drive.google.com/file/d/0B4cH1Xj04ccseUZjbEFhTWpRSFU/view?usp=shari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0B4cH1Xj04ccsWVhmcGJvRkhUOEU/view?usp=sharing" TargetMode="External"/><Relationship Id="rId3" Type="http://schemas.openxmlformats.org/officeDocument/2006/relationships/hyperlink" Target="https://drive.google.com/file/d/0B4cH1Xj04ccsaXYtbXd0emN0cGc/view?usp=sharing" TargetMode="External"/><Relationship Id="rId7" Type="http://schemas.openxmlformats.org/officeDocument/2006/relationships/hyperlink" Target="https://drive.google.com/file/d/0B4cH1Xj04ccsaTlqelhiWnRiT3c/view?usp=sharing" TargetMode="External"/><Relationship Id="rId2" Type="http://schemas.openxmlformats.org/officeDocument/2006/relationships/hyperlink" Target="http://kievskiy-ruo.edu.kh.ua/Files/downloads/%D0%9D%D0%B0%D0%BA%D0%B0%D0%B7%20%D0%9C%D0%9E%D0%9D%20%D0%B2%D1%96%D0%B4%2024.10.14.%20doc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0B4cH1Xj04ccsdG5Yb3lLVlo2eEk/view?usp=sharing" TargetMode="External"/><Relationship Id="rId5" Type="http://schemas.openxmlformats.org/officeDocument/2006/relationships/hyperlink" Target="http://kievskiy-ruo.edu.kh.ua/Files/downloads/1_9-455%20(1).doc" TargetMode="External"/><Relationship Id="rId4" Type="http://schemas.openxmlformats.org/officeDocument/2006/relationships/hyperlink" Target="https://drive.google.com/file/d/0B4cH1Xj04ccsZjFFajgxdHh3UGc/view?usp=shari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9" descr="imag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0"/>
          <p:cNvSpPr>
            <a:spLocks noGrp="1"/>
          </p:cNvSpPr>
          <p:nvPr>
            <p:ph type="ctrTitle"/>
          </p:nvPr>
        </p:nvSpPr>
        <p:spPr>
          <a:xfrm>
            <a:off x="1285875" y="692150"/>
            <a:ext cx="7858125" cy="1733550"/>
          </a:xfrm>
        </p:spPr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FFFF00"/>
                </a:solidFill>
              </a:rPr>
              <a:t>Реалізація національно-патріотичного виховання </a:t>
            </a:r>
            <a:br>
              <a:rPr lang="uk-UA" b="1" smtClean="0">
                <a:solidFill>
                  <a:srgbClr val="FFFF00"/>
                </a:solidFill>
              </a:rPr>
            </a:br>
            <a:r>
              <a:rPr lang="uk-UA" b="1" smtClean="0">
                <a:solidFill>
                  <a:srgbClr val="FFFF00"/>
                </a:solidFill>
              </a:rPr>
              <a:t>в   дошкільному   закладі № </a:t>
            </a:r>
            <a:r>
              <a:rPr lang="en-US" b="1" smtClean="0">
                <a:solidFill>
                  <a:srgbClr val="FFFF00"/>
                </a:solidFill>
                <a:latin typeface="Cambria" pitchFamily="18" charset="0"/>
              </a:rPr>
              <a:t>255</a:t>
            </a:r>
            <a:endParaRPr lang="ru-RU" b="1" smtClean="0">
              <a:solidFill>
                <a:srgbClr val="FFFF00"/>
              </a:solidFill>
            </a:endParaRPr>
          </a:p>
        </p:txBody>
      </p:sp>
      <p:pic>
        <p:nvPicPr>
          <p:cNvPr id="14339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2560638"/>
            <a:ext cx="5572125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загружено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20200" cy="6858000"/>
          </a:xfrm>
        </p:spPr>
      </p:pic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1571625" y="428625"/>
            <a:ext cx="542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uk-UA" sz="2800" b="1">
                <a:solidFill>
                  <a:srgbClr val="FFFF00"/>
                </a:solidFill>
                <a:latin typeface="Times New Roman" pitchFamily="18" charset="0"/>
              </a:rPr>
              <a:t>Принципи реалізації програми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813" y="1000125"/>
            <a:ext cx="7572375" cy="71437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Національної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спрямованості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813" y="1785938"/>
            <a:ext cx="7572375" cy="7858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Самоактивності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й саморегуляції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75" y="2714625"/>
            <a:ext cx="7643813" cy="7715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Політкультурності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75" y="3643313"/>
            <a:ext cx="7643813" cy="7143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Соціальної відповідності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38" y="4500563"/>
            <a:ext cx="7715250" cy="9286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Колективного характеру національно патріотичного виховання, історичної й соціальної </a:t>
            </a:r>
            <a:r>
              <a:rPr lang="uk-UA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пам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яті, </a:t>
            </a:r>
            <a:r>
              <a:rPr lang="uk-UA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міжпоколінної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наступності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38" y="5500688"/>
            <a:ext cx="7715250" cy="9286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Принцип міцності, усвідомленості і дієвості результатів навчання, виховання і розвитку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0" descr="загружен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57224" y="1285860"/>
            <a:ext cx="7072362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Ознайомлення з найближчим оточенням (сім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я, будинок, рідне місто, село, природа рідного краю) своїм родом та культурою  власного народу;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714620"/>
            <a:ext cx="7072362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Порівняння своєї культури з культурою інших народів;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4071942"/>
            <a:ext cx="71438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Розвиток культури міжнаціонального спілкування;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5286388"/>
            <a:ext cx="7215238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Інтеграція до світової та національних культур.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428604"/>
            <a:ext cx="578647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Зміст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роботи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 descr="загружен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357313" y="857250"/>
            <a:ext cx="6929437" cy="582613"/>
          </a:xfrm>
        </p:spPr>
        <p:txBody>
          <a:bodyPr/>
          <a:lstStyle/>
          <a:p>
            <a:pPr algn="just" eaLnBrk="1" hangingPunct="1"/>
            <a:r>
              <a:rPr lang="uk-UA" sz="2000" smtClean="0">
                <a:solidFill>
                  <a:schemeClr val="bg1"/>
                </a:solidFill>
                <a:latin typeface="Arial Black" pitchFamily="34" charset="0"/>
              </a:rPr>
              <a:t>Потрібна добре спланована системна робота.  Основними лініями такої роботи повинні стати:</a:t>
            </a:r>
            <a:endParaRPr lang="ru-RU" sz="200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728" y="1928802"/>
            <a:ext cx="6922606" cy="714380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uk-UA" sz="21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Лінія милосердя.</a:t>
            </a:r>
            <a:endParaRPr lang="ru-RU" sz="21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1428728" y="2786058"/>
            <a:ext cx="6929486" cy="857256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365760" indent="-283464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uk-UA" sz="8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Лінія життєвої безпеки і захисту себе та своїх близьких</a:t>
            </a:r>
            <a:r>
              <a:rPr lang="uk-UA" sz="3200" dirty="0"/>
              <a:t>.</a:t>
            </a:r>
            <a:endParaRPr lang="ru-RU" sz="3200" dirty="0"/>
          </a:p>
          <a:p>
            <a:pPr marL="365760" indent="-283464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uk-UA" sz="3200" dirty="0">
                <a:solidFill>
                  <a:schemeClr val="dk1"/>
                </a:solidFill>
              </a:rPr>
              <a:t> 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endParaRPr lang="ru-RU" sz="3200" dirty="0">
              <a:solidFill>
                <a:schemeClr val="dk1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57290" y="3857628"/>
            <a:ext cx="7143800" cy="636508"/>
          </a:xfrm>
          <a:prstGeom prst="downArrowCallou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450850" algn="ctr">
              <a:defRPr/>
            </a:pPr>
            <a:r>
              <a:rPr lang="uk-UA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Лінія правового і громадянського виховання.</a:t>
            </a:r>
            <a:endParaRPr lang="uk-UA" sz="2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357290" y="4714884"/>
            <a:ext cx="7143800" cy="4154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0850" algn="ctr">
              <a:defRPr/>
            </a:pPr>
            <a:r>
              <a:rPr lang="uk-UA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Times New Roman" pitchFamily="18" charset="0"/>
              </a:rPr>
              <a:t>Лінія моральності</a:t>
            </a:r>
            <a:endParaRPr lang="uk-UA" sz="2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animBg="1"/>
      <p:bldP spid="1027" grpId="0" animBg="1"/>
      <p:bldP spid="10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6" descr="687474703a2f2f692e696d6775722e636f6d2f6a314b556b2e706e6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770438" y="412750"/>
            <a:ext cx="3890962" cy="17367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1600" b="1">
                <a:solidFill>
                  <a:srgbClr val="000000"/>
                </a:solidFill>
              </a:rPr>
              <a:t>Науково - методична проблема Дніпропетровської області  </a:t>
            </a:r>
          </a:p>
          <a:p>
            <a:pPr algn="ctr">
              <a:defRPr/>
            </a:pPr>
            <a:r>
              <a:rPr lang="uk-UA" sz="1600" b="1">
                <a:solidFill>
                  <a:srgbClr val="000000"/>
                </a:solidFill>
              </a:rPr>
              <a:t> на 2015 - 2020 роки:</a:t>
            </a:r>
            <a:endParaRPr lang="uk-UA" sz="16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uk-UA" sz="1600" b="1">
                <a:solidFill>
                  <a:srgbClr val="0070C0"/>
                </a:solidFill>
              </a:rPr>
              <a:t>«Освітні стратегії соціалізації особистості громадянського суспільства»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14375" y="788988"/>
            <a:ext cx="2128838" cy="444500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Спілкування (мова)</a:t>
            </a:r>
            <a:endParaRPr lang="uk-UA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86125" y="2787650"/>
            <a:ext cx="2078038" cy="785813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Спільні інтереси</a:t>
            </a:r>
          </a:p>
          <a:p>
            <a:pPr algn="ctr"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uk-UA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785938" y="1506538"/>
            <a:ext cx="1922462" cy="1128712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Спільна ігрова</a:t>
            </a:r>
          </a:p>
          <a:p>
            <a:pPr algn="ctr"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діяльність</a:t>
            </a:r>
          </a:p>
          <a:p>
            <a:pPr algn="just">
              <a:defRPr/>
            </a:pPr>
            <a:endParaRPr lang="uk-UA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857750" y="3787775"/>
            <a:ext cx="1946275" cy="785813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Спільна праця</a:t>
            </a:r>
          </a:p>
          <a:p>
            <a:pPr algn="ctr">
              <a:defRPr/>
            </a:pPr>
            <a:endParaRPr lang="uk-UA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357938" y="4649788"/>
            <a:ext cx="2030412" cy="1128712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Спільні переживання</a:t>
            </a:r>
          </a:p>
          <a:p>
            <a:pPr algn="ctr">
              <a:defRPr/>
            </a:pPr>
            <a:endParaRPr lang="uk-UA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4584" name="Рисунок 8" descr="collage_photoca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071938"/>
            <a:ext cx="36830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nimBg="1"/>
      <p:bldP spid="14338" grpId="0" animBg="1"/>
      <p:bldP spid="14339" grpId="0" animBg="1"/>
      <p:bldP spid="14340" grpId="0" animBg="1"/>
      <p:bldP spid="143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1" descr="загружен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14290"/>
            <a:ext cx="5279532" cy="7969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Знайомство з національними ремеслами, мистецтвом, з </a:t>
            </a:r>
            <a:r>
              <a:rPr lang="uk-UA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перлиноною</a:t>
            </a:r>
            <a:r>
              <a:rPr lang="uk-UA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Дніпропетрівської</a:t>
            </a:r>
            <a:r>
              <a:rPr lang="uk-UA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області – Петриківкою 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Рисунок 3" descr="2=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643313"/>
            <a:ext cx="16541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 descr="1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1357313"/>
            <a:ext cx="26431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6" descr="dsc00672_kopiy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214813"/>
            <a:ext cx="2143125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7" descr="IMG_9273.JPG"/>
          <p:cNvPicPr>
            <a:picLocks noChangeAspect="1"/>
          </p:cNvPicPr>
          <p:nvPr/>
        </p:nvPicPr>
        <p:blipFill>
          <a:blip r:embed="rId6"/>
          <a:srcRect l="4166" t="9375" b="9375"/>
          <a:stretch>
            <a:fillRect/>
          </a:stretch>
        </p:blipFill>
        <p:spPr bwMode="auto">
          <a:xfrm>
            <a:off x="2571750" y="3643313"/>
            <a:ext cx="20859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12" descr="P104077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38" y="1357313"/>
            <a:ext cx="275748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208.jpg"/>
          <p:cNvPicPr>
            <a:picLocks noChangeAspect="1"/>
          </p:cNvPicPr>
          <p:nvPr/>
        </p:nvPicPr>
        <p:blipFill>
          <a:blip r:embed="rId8" cstate="print"/>
          <a:srcRect b="6932"/>
          <a:stretch>
            <a:fillRect/>
          </a:stretch>
        </p:blipFill>
        <p:spPr>
          <a:xfrm>
            <a:off x="428596" y="142852"/>
            <a:ext cx="1611942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9" name="Рисунок 14" descr="tiger-1296585490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0" y="2143125"/>
            <a:ext cx="20320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Рисунок 15" descr="x_47c43287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6563" y="3643313"/>
            <a:ext cx="1928812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5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5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76672"/>
            <a:ext cx="749808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/>
                <a:solidFill>
                  <a:schemeClr val="accent3"/>
                </a:solidFill>
              </a:rPr>
              <a:t>Козацька педагогіка :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22529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0" y="185738"/>
            <a:ext cx="8882063" cy="7102475"/>
          </a:xfrm>
          <a:prstGeom prst="teardrop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 3"/>
              <a:buNone/>
              <a:defRPr/>
            </a:pPr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Досвід виховання, формування і навчання особистості;</a:t>
            </a: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 3"/>
              <a:buNone/>
              <a:defRPr/>
            </a:pPr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любов до батьків, рідної мови, вірність у коханні, дружбі, побратимстві, 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3"/>
              <a:buNone/>
              <a:defRPr/>
            </a:pPr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ціннісне ставлення до Батьківщини — України;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3"/>
              <a:buNone/>
              <a:defRPr/>
            </a:pP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 3"/>
              <a:buNone/>
              <a:defRPr/>
            </a:pPr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Шляхетне ставлення до дівчини, жінки, бабусі;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3"/>
              <a:buNone/>
              <a:defRPr/>
            </a:pP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 3"/>
              <a:buNone/>
              <a:defRPr/>
            </a:pPr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Непохитна відданість ідеям, принципам народної моралі,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3"/>
              <a:buNone/>
              <a:defRPr/>
            </a:pPr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духовності – правдивість і справедливість, скромність і працьовитість тощо;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3"/>
              <a:buNone/>
              <a:defRPr/>
            </a:pP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 3"/>
              <a:buNone/>
              <a:defRPr/>
            </a:pPr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Турбота про розвиток національних традицій, звичаїв і обрядів,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3"/>
              <a:buNone/>
              <a:defRPr/>
            </a:pPr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бережливе ставлення до рідної природи, рідного краю;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3"/>
              <a:buNone/>
              <a:defRPr/>
            </a:pP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 3"/>
              <a:buNone/>
              <a:defRPr/>
            </a:pPr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Цілеспрямований розвиток власних фізичних і духовних сил, волі, можливостей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3"/>
              <a:buNone/>
              <a:defRPr/>
            </a:pPr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свого організму.</a:t>
            </a:r>
            <a:endPara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755650" y="1341438"/>
            <a:ext cx="576263" cy="484187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755650" y="2708275"/>
            <a:ext cx="576263" cy="485775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755650" y="3357563"/>
            <a:ext cx="576263" cy="484187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755650" y="4292600"/>
            <a:ext cx="576263" cy="485775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755650" y="5373688"/>
            <a:ext cx="576263" cy="484187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0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Скругленный прямоугольник 8"/>
          <p:cNvSpPr/>
          <p:nvPr/>
        </p:nvSpPr>
        <p:spPr>
          <a:xfrm>
            <a:off x="395288" y="692150"/>
            <a:ext cx="8137525" cy="7921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Повага до батьків, свого родоводу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1628800"/>
            <a:ext cx="8208912" cy="936104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Повага до  традицій та історії рідного народу, усвідомлення своєї належності  як до його представника і наступника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0825" y="2636838"/>
            <a:ext cx="8281988" cy="79216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/>
              <a:t> Працьовитість</a:t>
            </a:r>
            <a:endParaRPr lang="ru-RU" sz="3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850" y="3573463"/>
            <a:ext cx="8208963" cy="792162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/>
              <a:t> Висока художньо-естетична культура</a:t>
            </a:r>
            <a:endParaRPr lang="ru-RU" sz="3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850" y="4508500"/>
            <a:ext cx="8208963" cy="79216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</a:rPr>
              <a:t> </a:t>
            </a:r>
            <a:r>
              <a:rPr lang="uk-UA" sz="2400" b="1" dirty="0">
                <a:solidFill>
                  <a:srgbClr val="002060"/>
                </a:solidFill>
              </a:rPr>
              <a:t>Громадянська відповідальність, готовність працювати на благо Батьківщини, захищати її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850" y="5445125"/>
            <a:ext cx="8208963" cy="792163"/>
          </a:xfrm>
          <a:prstGeom prst="roundRect">
            <a:avLst/>
          </a:prstGeom>
          <a:solidFill>
            <a:srgbClr val="1DB3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Повага до Конституції, Законів України, досконале знання державної мови  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76539" y="116632"/>
            <a:ext cx="70018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Ви – патріот, якщо у Вас сформована: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6868" name="Picture 4" descr="im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648575" cy="11430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Нормативні документи щодо національно - патріотичного виховання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8229600" cy="4937760"/>
          </a:xfrm>
          <a:prstGeom prst="round2DiagRect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4800" u="sng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Закон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України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 про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Державний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Гімн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України</a:t>
            </a:r>
            <a:endParaRPr lang="ru-RU" sz="4800" u="sng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/>
              </a:rPr>
              <a:t>Указ Президента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/>
              </a:rPr>
              <a:t>України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/>
              </a:rPr>
              <a:t> №580/2015 "Про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/>
              </a:rPr>
              <a:t>Стратегію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/>
              </a:rPr>
              <a:t>національно-патріотичного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/>
              </a:rPr>
              <a:t>виховання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/>
              </a:rPr>
              <a:t>дітей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/>
              </a:rPr>
              <a:t> та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/>
              </a:rPr>
              <a:t>молоді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/>
              </a:rPr>
              <a:t> на 2016 - 2020 роки"</a:t>
            </a:r>
            <a:endParaRPr lang="ru-RU" sz="4800" u="sng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Указ Президента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України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№334/2015 "Про заходи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щодо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поліпшення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національно-патріотичного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виховання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дітей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та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молодi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"</a:t>
            </a:r>
            <a:endParaRPr lang="ru-RU" sz="4800" u="sng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 tooltip=" (у новому вікні)"/>
              </a:rPr>
              <a:t>Укази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 tooltip=" (у новому вікні)"/>
              </a:rPr>
              <a:t> Президента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 tooltip=" (у новому вікні)"/>
              </a:rPr>
              <a:t>України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 tooltip=" (у новому вікні)"/>
              </a:rPr>
              <a:t> "Про День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 tooltip=" (у новому вікні)"/>
              </a:rPr>
              <a:t>захисника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 tooltip=" (у новому вікні)"/>
              </a:rPr>
              <a:t>України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 tooltip=" (у новому вікні)"/>
              </a:rPr>
              <a:t>" та "Про День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 tooltip=" (у новому вікні)"/>
              </a:rPr>
              <a:t>Соборності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 tooltip=" (у новому вікні)"/>
              </a:rPr>
              <a:t>України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 tooltip=" (у новому вікні)"/>
              </a:rPr>
              <a:t>"</a:t>
            </a:r>
            <a:endParaRPr lang="ru-RU" sz="4800" u="sng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6"/>
              </a:rPr>
              <a:t>Рекомендації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6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6"/>
              </a:rPr>
              <a:t>щодо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6"/>
              </a:rPr>
              <a:t> порядку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6"/>
              </a:rPr>
              <a:t>використання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6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6"/>
              </a:rPr>
              <a:t>державної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6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6"/>
              </a:rPr>
              <a:t>символіки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6"/>
              </a:rPr>
              <a:t> в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6"/>
              </a:rPr>
              <a:t>навчальних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6"/>
              </a:rPr>
              <a:t> закладах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6"/>
              </a:rPr>
              <a:t>України</a:t>
            </a:r>
            <a:endParaRPr lang="ru-RU" sz="4800" u="sng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/>
              </a:rPr>
              <a:t>Указ Президента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/>
              </a:rPr>
              <a:t>України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/>
              </a:rPr>
              <a:t> №744/2014 "Про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/>
              </a:rPr>
              <a:t>невідкладні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/>
              </a:rPr>
              <a:t> заходи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/>
              </a:rPr>
              <a:t>щодо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/>
              </a:rPr>
              <a:t>захисту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/>
              </a:rPr>
              <a:t>України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/>
              </a:rPr>
              <a:t> та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/>
              </a:rPr>
              <a:t>зміцнення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/>
              </a:rPr>
              <a:t>її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/>
              </a:rPr>
              <a:t>обороноздатності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/>
              </a:rPr>
              <a:t>"</a:t>
            </a:r>
            <a:endParaRPr lang="ru-RU" sz="4800" u="sng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648575" cy="11430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Нормативні документи щодо національно - патріотичного виховання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8229600" cy="4357718"/>
          </a:xfrm>
          <a:prstGeom prst="round2DiagRect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НАКАЗ МОН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України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 № 1232 "Про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затвердження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 плану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заходів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щодо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посилення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національно-патріотичного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виховання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дітей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 та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учнівської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молоді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"</a:t>
            </a:r>
            <a:endParaRPr lang="ru-RU" sz="4800" u="sng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Указ Президента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України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 "Про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Стратегію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державної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політики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сприяння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розвитку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громадянського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суспільства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 в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Україні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 та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першочергові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 заходи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щодо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її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реалізації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tooltip=" (у новому вікні)"/>
              </a:rPr>
              <a:t>"</a:t>
            </a:r>
            <a:endParaRPr lang="ru-RU" sz="4800" u="sng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Hаказ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МОН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України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№ 641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від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16.06.2015 "Про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затвердження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Концепції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національно-патріотичного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виховання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дітей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і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молоді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,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Заходів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щодо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реалізації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Концепції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національно-патріотичного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виховання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дітей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і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молоді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та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методичних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рекомендацій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щодо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національно-патріотичного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виховання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y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загальноосвітніх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навчальних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 tooltip=" (у новому вікні)"/>
              </a:rPr>
              <a:t> закладах"</a:t>
            </a:r>
            <a:endParaRPr lang="ru-RU" sz="4800" u="sng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/>
              </a:rPr>
              <a:t>Лист МОН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/>
              </a:rPr>
              <a:t>від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/>
              </a:rPr>
              <a:t> 25.09.2015 № 1/9-455 "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/>
              </a:rPr>
              <a:t>Щодо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/>
              </a:rPr>
              <a:t>заходів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/>
              </a:rPr>
              <a:t>з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/>
              </a:rPr>
              <a:t>відзначення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/>
              </a:rPr>
              <a:t> Дня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/>
              </a:rPr>
              <a:t>захисника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/>
              </a:rPr>
              <a:t>України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/>
              </a:rPr>
              <a:t>"</a:t>
            </a:r>
            <a:endParaRPr lang="ru-RU" sz="4800" u="sng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6" tooltip=" (у новому вікні)"/>
              </a:rPr>
              <a:t>КОНЦЕПЦІЯ НАЦІОНАЛЬНО-ПАТРІОТИЧНОГО ВИХОВАННЯ ДІТЕЙ ТА МОЛОДІ</a:t>
            </a:r>
            <a:endParaRPr lang="ru-RU" sz="4800" u="sng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 tooltip=" (у новому вікні)"/>
              </a:rPr>
              <a:t>Методичні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 tooltip=" (у новому вікні)"/>
              </a:rPr>
              <a:t>рекомендації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 tooltip=" (у новому вікні)"/>
              </a:rPr>
              <a:t>щодо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 tooltip=" (у новому вікні)"/>
              </a:rPr>
              <a:t>національно-патріотичного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 tooltip=" (у новому вікні)"/>
              </a:rPr>
              <a:t>виховання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 tooltip=" (у новому вікні)"/>
              </a:rPr>
              <a:t> у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 tooltip=" (у новому вікні)"/>
              </a:rPr>
              <a:t>загальноосвітніх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 tooltip=" (у новому вікні)"/>
              </a:rPr>
              <a:t>навчальних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7" tooltip=" (у новому вікні)"/>
              </a:rPr>
              <a:t> закладах</a:t>
            </a:r>
            <a:endParaRPr lang="ru-RU" sz="4800" u="sng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8" tooltip=" (у новому вікні)"/>
              </a:rPr>
              <a:t>План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8" tooltip=" (у новому вікні)"/>
              </a:rPr>
              <a:t>заходів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8" tooltip=" (у новому вікні)"/>
              </a:rPr>
              <a:t> МОН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8" tooltip=" (у новому вікні)"/>
              </a:rPr>
              <a:t>щодо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8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8" tooltip=" (у новому вікні)"/>
              </a:rPr>
              <a:t>реалізації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8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8" tooltip=" (у новому вікні)"/>
              </a:rPr>
              <a:t>концепції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8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8" tooltip=" (у новому вікні)"/>
              </a:rPr>
              <a:t>національно-патріотичного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8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8" tooltip=" (у новому вікні)"/>
              </a:rPr>
              <a:t>виховання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8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8" tooltip=" (у новому вікні)"/>
              </a:rPr>
              <a:t>дітей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8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8" tooltip=" (у новому вікні)"/>
              </a:rPr>
              <a:t>і</a:t>
            </a:r>
            <a:r>
              <a:rPr lang="ru-RU" sz="4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8" tooltip=" (у новому вікні)"/>
              </a:rPr>
              <a:t> </a:t>
            </a:r>
            <a:r>
              <a:rPr lang="ru-RU" sz="4800" u="sng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8" tooltip=" (у новому вікні)"/>
              </a:rPr>
              <a:t>молоді</a:t>
            </a:r>
            <a:endParaRPr lang="ru-RU" sz="4800" u="sng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72560" cy="1928826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300" b="1" i="1" dirty="0" err="1" smtClean="0">
                <a:solidFill>
                  <a:schemeClr val="tx1"/>
                </a:solidFill>
              </a:rPr>
              <a:t>Додаток</a:t>
            </a:r>
            <a:r>
              <a:rPr lang="ru-RU" sz="1300" b="1" i="1" dirty="0" smtClean="0">
                <a:solidFill>
                  <a:schemeClr val="tx1"/>
                </a:solidFill>
              </a:rPr>
              <a:t> 1 до листа </a:t>
            </a:r>
            <a:r>
              <a:rPr lang="ru-RU" sz="1300" b="1" i="1" dirty="0" err="1" smtClean="0">
                <a:solidFill>
                  <a:schemeClr val="tx1"/>
                </a:solidFill>
              </a:rPr>
              <a:t>МОНвід</a:t>
            </a:r>
            <a:r>
              <a:rPr lang="ru-RU" sz="1300" b="1" i="1" dirty="0" smtClean="0">
                <a:solidFill>
                  <a:schemeClr val="tx1"/>
                </a:solidFill>
              </a:rPr>
              <a:t> 25.07.2016 № 1/9-396 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Інструктивно-методичні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рекомендації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«Про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організацію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національно-патріотичного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виховання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дошкільних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навчальних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закладах» </a:t>
            </a:r>
            <a:b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2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2286000"/>
            <a:ext cx="8572500" cy="3324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/>
              <a:t>Основними</a:t>
            </a:r>
            <a:r>
              <a:rPr lang="ru-RU" sz="1400" dirty="0"/>
              <a:t> </a:t>
            </a:r>
            <a:r>
              <a:rPr lang="ru-RU" sz="1400" b="1" dirty="0" err="1"/>
              <a:t>умовами</a:t>
            </a:r>
            <a:r>
              <a:rPr lang="ru-RU" sz="1400" b="1" dirty="0"/>
              <a:t> </a:t>
            </a:r>
            <a:r>
              <a:rPr lang="ru-RU" sz="1400" dirty="0" err="1"/>
              <a:t>ефективної</a:t>
            </a:r>
            <a:r>
              <a:rPr lang="ru-RU" sz="1400" dirty="0"/>
              <a:t> </a:t>
            </a:r>
            <a:r>
              <a:rPr lang="ru-RU" sz="1400" dirty="0" err="1"/>
              <a:t>реалізації</a:t>
            </a:r>
            <a:r>
              <a:rPr lang="ru-RU" sz="1400" dirty="0"/>
              <a:t> </a:t>
            </a:r>
            <a:r>
              <a:rPr lang="ru-RU" sz="1400" dirty="0" err="1"/>
              <a:t>завдань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національно-патріотичного</a:t>
            </a:r>
            <a:r>
              <a:rPr lang="ru-RU" sz="1400" dirty="0"/>
              <a:t> </a:t>
            </a:r>
            <a:r>
              <a:rPr lang="ru-RU" sz="1400" dirty="0" err="1"/>
              <a:t>виховання</a:t>
            </a:r>
            <a:r>
              <a:rPr lang="ru-RU" sz="1400" dirty="0"/>
              <a:t> </a:t>
            </a:r>
            <a:r>
              <a:rPr lang="ru-RU" sz="1400" dirty="0" err="1"/>
              <a:t>дітей</a:t>
            </a:r>
            <a:r>
              <a:rPr lang="ru-RU" sz="1400" dirty="0"/>
              <a:t> </a:t>
            </a:r>
            <a:r>
              <a:rPr lang="ru-RU" sz="1400" dirty="0" err="1"/>
              <a:t>дошкільного</a:t>
            </a:r>
            <a:r>
              <a:rPr lang="ru-RU" sz="1400" dirty="0"/>
              <a:t> </a:t>
            </a:r>
            <a:r>
              <a:rPr lang="ru-RU" sz="1400" dirty="0" err="1"/>
              <a:t>віку</a:t>
            </a:r>
            <a:r>
              <a:rPr lang="ru-RU" sz="1400" dirty="0"/>
              <a:t> в </a:t>
            </a:r>
            <a:r>
              <a:rPr lang="ru-RU" sz="1400" dirty="0" err="1"/>
              <a:t>дошкільному</a:t>
            </a:r>
            <a:r>
              <a:rPr lang="ru-RU" sz="1400" dirty="0"/>
              <a:t> </a:t>
            </a:r>
            <a:r>
              <a:rPr lang="ru-RU" sz="1400" dirty="0" err="1"/>
              <a:t>навчальному</a:t>
            </a:r>
            <a:r>
              <a:rPr lang="ru-RU" sz="1400" dirty="0"/>
              <a:t> </a:t>
            </a:r>
            <a:r>
              <a:rPr lang="ru-RU" sz="1400" dirty="0" err="1"/>
              <a:t>закладі</a:t>
            </a:r>
            <a:r>
              <a:rPr lang="ru-RU" sz="1400" dirty="0"/>
              <a:t> </a:t>
            </a:r>
            <a:r>
              <a:rPr lang="ru-RU" sz="1400" dirty="0" err="1"/>
              <a:t>є</a:t>
            </a:r>
            <a:r>
              <a:rPr lang="ru-RU" sz="1400" dirty="0"/>
              <a:t>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400" dirty="0" err="1"/>
              <a:t>організація</a:t>
            </a:r>
            <a:r>
              <a:rPr lang="ru-RU" sz="1400" dirty="0"/>
              <a:t> </a:t>
            </a:r>
            <a:r>
              <a:rPr lang="ru-RU" sz="1400" dirty="0" err="1"/>
              <a:t>розвивального</a:t>
            </a:r>
            <a:r>
              <a:rPr lang="ru-RU" sz="1400" dirty="0"/>
              <a:t> </a:t>
            </a:r>
            <a:r>
              <a:rPr lang="ru-RU" sz="1400" dirty="0" err="1"/>
              <a:t>середовища</a:t>
            </a:r>
            <a:r>
              <a:rPr lang="ru-RU" sz="1400" dirty="0"/>
              <a:t> (природного, </a:t>
            </a:r>
            <a:r>
              <a:rPr lang="ru-RU" sz="1400" dirty="0" err="1"/>
              <a:t>соціального</a:t>
            </a:r>
            <a:r>
              <a:rPr lang="ru-RU" sz="1400" dirty="0"/>
              <a:t>, предметно-культурного);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400" dirty="0" err="1"/>
              <a:t>належне</a:t>
            </a:r>
            <a:r>
              <a:rPr lang="ru-RU" sz="1400" dirty="0"/>
              <a:t> </a:t>
            </a:r>
            <a:r>
              <a:rPr lang="ru-RU" sz="1400" dirty="0" err="1"/>
              <a:t>програмно-методичне</a:t>
            </a:r>
            <a:r>
              <a:rPr lang="ru-RU" sz="1400" dirty="0"/>
              <a:t> </a:t>
            </a:r>
            <a:r>
              <a:rPr lang="ru-RU" sz="1400" dirty="0" err="1"/>
              <a:t>забезпечення</a:t>
            </a:r>
            <a:r>
              <a:rPr lang="ru-RU" sz="1400" dirty="0"/>
              <a:t> </a:t>
            </a:r>
            <a:r>
              <a:rPr lang="ru-RU" sz="1400" dirty="0" err="1"/>
              <a:t>освітнього</a:t>
            </a:r>
            <a:r>
              <a:rPr lang="ru-RU" sz="1400" dirty="0"/>
              <a:t> </a:t>
            </a:r>
            <a:r>
              <a:rPr lang="ru-RU" sz="1400" dirty="0" err="1"/>
              <a:t>процесу</a:t>
            </a:r>
            <a:r>
              <a:rPr lang="ru-RU" sz="1400" dirty="0"/>
              <a:t> (</a:t>
            </a:r>
            <a:r>
              <a:rPr lang="ru-RU" sz="1400" dirty="0" err="1"/>
              <a:t>необхідними</a:t>
            </a:r>
            <a:r>
              <a:rPr lang="ru-RU" sz="1400" dirty="0"/>
              <a:t> </a:t>
            </a:r>
            <a:r>
              <a:rPr lang="ru-RU" sz="1400" dirty="0" err="1"/>
              <a:t>програмами</a:t>
            </a:r>
            <a:r>
              <a:rPr lang="ru-RU" sz="1400" dirty="0"/>
              <a:t>, </a:t>
            </a:r>
            <a:r>
              <a:rPr lang="ru-RU" sz="1400" dirty="0" err="1"/>
              <a:t>навчально-методичною</a:t>
            </a:r>
            <a:r>
              <a:rPr lang="ru-RU" sz="1400" dirty="0"/>
              <a:t>, </a:t>
            </a:r>
            <a:r>
              <a:rPr lang="ru-RU" sz="1400" dirty="0" err="1"/>
              <a:t>художньою</a:t>
            </a:r>
            <a:r>
              <a:rPr lang="ru-RU" sz="1400" dirty="0"/>
              <a:t> </a:t>
            </a:r>
            <a:r>
              <a:rPr lang="ru-RU" sz="1400" dirty="0" err="1"/>
              <a:t>літературою</a:t>
            </a:r>
            <a:r>
              <a:rPr lang="ru-RU" sz="1400" dirty="0"/>
              <a:t>, </a:t>
            </a:r>
            <a:r>
              <a:rPr lang="ru-RU" sz="1400" dirty="0" err="1"/>
              <a:t>методичними</a:t>
            </a:r>
            <a:r>
              <a:rPr lang="ru-RU" sz="1400" dirty="0"/>
              <a:t> </a:t>
            </a:r>
            <a:r>
              <a:rPr lang="ru-RU" sz="1400" dirty="0" err="1"/>
              <a:t>розробками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400" dirty="0" err="1"/>
              <a:t>інтегрування</a:t>
            </a:r>
            <a:r>
              <a:rPr lang="ru-RU" sz="1400" dirty="0"/>
              <a:t> в </a:t>
            </a:r>
            <a:r>
              <a:rPr lang="ru-RU" sz="1400" dirty="0" err="1"/>
              <a:t>освітньому</a:t>
            </a:r>
            <a:r>
              <a:rPr lang="ru-RU" sz="1400" dirty="0"/>
              <a:t> </a:t>
            </a:r>
            <a:r>
              <a:rPr lang="ru-RU" sz="1400" dirty="0" err="1"/>
              <a:t>процесі</a:t>
            </a:r>
            <a:r>
              <a:rPr lang="ru-RU" sz="1400" dirty="0"/>
              <a:t> </a:t>
            </a:r>
            <a:r>
              <a:rPr lang="ru-RU" sz="1400" dirty="0" err="1"/>
              <a:t>різних</a:t>
            </a:r>
            <a:r>
              <a:rPr lang="ru-RU" sz="1400" dirty="0"/>
              <a:t> форм </a:t>
            </a:r>
            <a:r>
              <a:rPr lang="ru-RU" sz="1400" dirty="0" err="1"/>
              <a:t>роботи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дітьми</a:t>
            </a:r>
            <a:r>
              <a:rPr lang="ru-RU" sz="1400" dirty="0"/>
              <a:t>, </a:t>
            </a:r>
            <a:r>
              <a:rPr lang="ru-RU" sz="1400" dirty="0" err="1"/>
              <a:t>методів</a:t>
            </a:r>
            <a:r>
              <a:rPr lang="ru-RU" sz="1400" dirty="0"/>
              <a:t>, </a:t>
            </a:r>
            <a:r>
              <a:rPr lang="ru-RU" sz="1400" dirty="0" err="1"/>
              <a:t>засобів</a:t>
            </a:r>
            <a:r>
              <a:rPr lang="ru-RU" sz="1400" dirty="0"/>
              <a:t> </a:t>
            </a:r>
            <a:r>
              <a:rPr lang="ru-RU" sz="1400" dirty="0" err="1"/>
              <a:t>педагогічного</a:t>
            </a:r>
            <a:r>
              <a:rPr lang="ru-RU" sz="1400" dirty="0"/>
              <a:t> </a:t>
            </a:r>
            <a:r>
              <a:rPr lang="ru-RU" sz="1400" dirty="0" err="1"/>
              <a:t>впливу</a:t>
            </a:r>
            <a:r>
              <a:rPr lang="ru-RU" sz="1400" dirty="0"/>
              <a:t>, </a:t>
            </a:r>
            <a:r>
              <a:rPr lang="ru-RU" sz="1400" dirty="0" err="1"/>
              <a:t>видів</a:t>
            </a:r>
            <a:r>
              <a:rPr lang="ru-RU" sz="1400" dirty="0"/>
              <a:t> </a:t>
            </a:r>
            <a:r>
              <a:rPr lang="ru-RU" sz="1400" dirty="0" err="1"/>
              <a:t>дитячої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; </a:t>
            </a:r>
            <a:r>
              <a:rPr lang="ru-RU" sz="1400" dirty="0" err="1"/>
              <a:t>систематичне</a:t>
            </a:r>
            <a:r>
              <a:rPr lang="ru-RU" sz="1400" dirty="0"/>
              <a:t> </a:t>
            </a:r>
            <a:r>
              <a:rPr lang="ru-RU" sz="1400" dirty="0" err="1"/>
              <a:t>вивчення</a:t>
            </a:r>
            <a:r>
              <a:rPr lang="ru-RU" sz="1400" dirty="0"/>
              <a:t> стану </a:t>
            </a:r>
            <a:r>
              <a:rPr lang="ru-RU" sz="1400" dirty="0" err="1"/>
              <a:t>освітньої</a:t>
            </a:r>
            <a:r>
              <a:rPr lang="ru-RU" sz="1400" dirty="0"/>
              <a:t> </a:t>
            </a:r>
            <a:r>
              <a:rPr lang="ru-RU" sz="1400" dirty="0" err="1"/>
              <a:t>роботи</a:t>
            </a:r>
            <a:r>
              <a:rPr lang="ru-RU" sz="1400" dirty="0"/>
              <a:t>,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результативності</a:t>
            </a:r>
            <a:r>
              <a:rPr lang="ru-RU" sz="1400" dirty="0"/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400" dirty="0" err="1"/>
              <a:t>оптимізація</a:t>
            </a:r>
            <a:r>
              <a:rPr lang="ru-RU" sz="1400" dirty="0"/>
              <a:t> </a:t>
            </a:r>
            <a:r>
              <a:rPr lang="ru-RU" sz="1400" dirty="0" err="1"/>
              <a:t>методичної</a:t>
            </a:r>
            <a:r>
              <a:rPr lang="ru-RU" sz="1400" dirty="0"/>
              <a:t> </a:t>
            </a:r>
            <a:r>
              <a:rPr lang="ru-RU" sz="1400" dirty="0" err="1"/>
              <a:t>роботи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кадрами, в тому </a:t>
            </a:r>
            <a:r>
              <a:rPr lang="ru-RU" sz="1400" dirty="0" err="1"/>
              <a:t>числі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застосуванням</a:t>
            </a:r>
            <a:r>
              <a:rPr lang="ru-RU" sz="1400" dirty="0"/>
              <a:t> </a:t>
            </a:r>
            <a:r>
              <a:rPr lang="ru-RU" sz="1400" dirty="0" err="1"/>
              <a:t>сучасних</a:t>
            </a:r>
            <a:r>
              <a:rPr lang="ru-RU" sz="1400" dirty="0"/>
              <a:t> </a:t>
            </a:r>
            <a:r>
              <a:rPr lang="ru-RU" sz="1400" dirty="0" err="1"/>
              <a:t>засобів</a:t>
            </a:r>
            <a:r>
              <a:rPr lang="ru-RU" sz="1400" dirty="0"/>
              <a:t> </a:t>
            </a:r>
            <a:r>
              <a:rPr lang="ru-RU" sz="1400" dirty="0" err="1"/>
              <a:t>інформування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професійних</a:t>
            </a:r>
            <a:r>
              <a:rPr lang="ru-RU" sz="1400" dirty="0"/>
              <a:t> </a:t>
            </a:r>
            <a:r>
              <a:rPr lang="ru-RU" sz="1400" dirty="0" err="1"/>
              <a:t>питань</a:t>
            </a:r>
            <a:r>
              <a:rPr lang="ru-RU" sz="1400" dirty="0"/>
              <a:t>, </a:t>
            </a:r>
            <a:r>
              <a:rPr lang="ru-RU" sz="1400" dirty="0" err="1"/>
              <a:t>використанням</a:t>
            </a:r>
            <a:r>
              <a:rPr lang="ru-RU" sz="1400" dirty="0"/>
              <a:t> </a:t>
            </a:r>
            <a:r>
              <a:rPr lang="ru-RU" sz="1400" dirty="0" err="1"/>
              <a:t>інтерактивних</a:t>
            </a:r>
            <a:r>
              <a:rPr lang="ru-RU" sz="1400" dirty="0"/>
              <a:t> форм </a:t>
            </a:r>
            <a:r>
              <a:rPr lang="ru-RU" sz="1400" dirty="0" err="1"/>
              <a:t>підвищення</a:t>
            </a:r>
            <a:r>
              <a:rPr lang="ru-RU" sz="1400" dirty="0"/>
              <a:t> </a:t>
            </a:r>
            <a:r>
              <a:rPr lang="ru-RU" sz="1400" dirty="0" err="1"/>
              <a:t>фахової</a:t>
            </a:r>
            <a:r>
              <a:rPr lang="ru-RU" sz="1400" dirty="0"/>
              <a:t> </a:t>
            </a:r>
            <a:r>
              <a:rPr lang="ru-RU" sz="1400" dirty="0" err="1"/>
              <a:t>майстерності</a:t>
            </a:r>
            <a:r>
              <a:rPr lang="ru-RU" sz="1400" dirty="0"/>
              <a:t> </a:t>
            </a:r>
            <a:r>
              <a:rPr lang="ru-RU" sz="1400" dirty="0" err="1"/>
              <a:t>педагогів</a:t>
            </a:r>
            <a:r>
              <a:rPr lang="ru-RU" sz="1400" dirty="0"/>
              <a:t> закладу;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400" dirty="0" err="1"/>
              <a:t>зв'язок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іншими</a:t>
            </a:r>
            <a:r>
              <a:rPr lang="ru-RU" sz="1400" dirty="0"/>
              <a:t> </a:t>
            </a:r>
            <a:r>
              <a:rPr lang="ru-RU" sz="1400" dirty="0" err="1"/>
              <a:t>навчальними</a:t>
            </a:r>
            <a:r>
              <a:rPr lang="ru-RU" sz="1400" dirty="0"/>
              <a:t> закладами, </a:t>
            </a:r>
            <a:r>
              <a:rPr lang="ru-RU" sz="1400" dirty="0" err="1"/>
              <a:t>науковими</a:t>
            </a:r>
            <a:r>
              <a:rPr lang="ru-RU" sz="1400" dirty="0"/>
              <a:t> </a:t>
            </a:r>
            <a:r>
              <a:rPr lang="ru-RU" sz="1400" dirty="0" err="1"/>
              <a:t>установами</a:t>
            </a:r>
            <a:r>
              <a:rPr lang="ru-RU" sz="1400" dirty="0"/>
              <a:t>, музеями, </a:t>
            </a:r>
            <a:r>
              <a:rPr lang="ru-RU" sz="1400" dirty="0" err="1"/>
              <a:t>громадськими</a:t>
            </a:r>
            <a:r>
              <a:rPr lang="ru-RU" sz="1400" dirty="0"/>
              <a:t>, </a:t>
            </a:r>
            <a:r>
              <a:rPr lang="ru-RU" sz="1400" dirty="0" err="1"/>
              <a:t>волонтерськими</a:t>
            </a:r>
            <a:r>
              <a:rPr lang="ru-RU" sz="1400" dirty="0"/>
              <a:t> </a:t>
            </a:r>
            <a:r>
              <a:rPr lang="ru-RU" sz="1400" dirty="0" err="1"/>
              <a:t>організаціями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400" dirty="0" err="1"/>
              <a:t>співпраця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батьками </a:t>
            </a:r>
            <a:r>
              <a:rPr lang="ru-RU" sz="1400" dirty="0" err="1"/>
              <a:t>вихованців</a:t>
            </a:r>
            <a:r>
              <a:rPr lang="ru-RU" sz="1400" dirty="0"/>
              <a:t> у </a:t>
            </a:r>
            <a:r>
              <a:rPr lang="ru-RU" sz="1400" dirty="0" err="1"/>
              <a:t>питаннях</a:t>
            </a:r>
            <a:r>
              <a:rPr lang="ru-RU" sz="1400" dirty="0"/>
              <a:t> </a:t>
            </a:r>
            <a:r>
              <a:rPr lang="ru-RU" sz="1400" dirty="0" err="1"/>
              <a:t>психолого-педагогічної</a:t>
            </a:r>
            <a:r>
              <a:rPr lang="ru-RU" sz="1400" dirty="0"/>
              <a:t> </a:t>
            </a:r>
            <a:r>
              <a:rPr lang="ru-RU" sz="1400" dirty="0" err="1"/>
              <a:t>просвіти</a:t>
            </a:r>
            <a:r>
              <a:rPr lang="ru-RU" sz="1400" dirty="0"/>
              <a:t>, </a:t>
            </a:r>
            <a:r>
              <a:rPr lang="ru-RU" sz="1400" dirty="0" err="1"/>
              <a:t>залучення</a:t>
            </a:r>
            <a:r>
              <a:rPr lang="ru-RU" sz="1400" dirty="0"/>
              <a:t> до </a:t>
            </a:r>
            <a:r>
              <a:rPr lang="ru-RU" sz="1400" dirty="0" err="1"/>
              <a:t>участі</a:t>
            </a:r>
            <a:r>
              <a:rPr lang="ru-RU" sz="1400" dirty="0"/>
              <a:t> в </a:t>
            </a:r>
            <a:r>
              <a:rPr lang="ru-RU" sz="1400" dirty="0" err="1"/>
              <a:t>освітньому</a:t>
            </a:r>
            <a:r>
              <a:rPr lang="ru-RU" sz="1400" dirty="0"/>
              <a:t> </a:t>
            </a:r>
            <a:r>
              <a:rPr lang="ru-RU" sz="1400" dirty="0" err="1"/>
              <a:t>процесі</a:t>
            </a:r>
            <a:r>
              <a:rPr lang="ru-RU" sz="1400" dirty="0"/>
              <a:t> </a:t>
            </a:r>
            <a:r>
              <a:rPr lang="ru-RU" sz="1400" dirty="0" err="1"/>
              <a:t>дошкільного</a:t>
            </a:r>
            <a:r>
              <a:rPr lang="ru-RU" sz="1400" dirty="0"/>
              <a:t> закладу;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400" dirty="0" err="1"/>
              <a:t>своєчасна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дієва</a:t>
            </a:r>
            <a:r>
              <a:rPr lang="ru-RU" sz="1400" dirty="0"/>
              <a:t> </a:t>
            </a:r>
            <a:r>
              <a:rPr lang="ru-RU" sz="1400" dirty="0" err="1"/>
              <a:t>допомога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боку </a:t>
            </a:r>
            <a:r>
              <a:rPr lang="ru-RU" sz="1400" dirty="0" err="1"/>
              <a:t>управлінських</a:t>
            </a:r>
            <a:r>
              <a:rPr lang="ru-RU" sz="1400" dirty="0"/>
              <a:t>, </a:t>
            </a:r>
            <a:r>
              <a:rPr lang="ru-RU" sz="1400" dirty="0" err="1"/>
              <a:t>методичних</a:t>
            </a:r>
            <a:r>
              <a:rPr lang="ru-RU" sz="1400" dirty="0"/>
              <a:t> служб </a:t>
            </a:r>
            <a:r>
              <a:rPr lang="ru-RU" sz="1400" dirty="0" err="1"/>
              <a:t>різних</a:t>
            </a:r>
            <a:r>
              <a:rPr lang="ru-RU" sz="1400" dirty="0"/>
              <a:t> </a:t>
            </a:r>
            <a:r>
              <a:rPr lang="ru-RU" sz="1400" dirty="0" err="1"/>
              <a:t>рівнів</a:t>
            </a:r>
            <a:r>
              <a:rPr lang="ru-RU" sz="1400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781050" y="0"/>
            <a:ext cx="8362950" cy="1143000"/>
          </a:xfrm>
        </p:spPr>
        <p:txBody>
          <a:bodyPr/>
          <a:lstStyle/>
          <a:p>
            <a:pPr algn="ctr" eaLnBrk="1" hangingPunct="1"/>
            <a:r>
              <a:rPr lang="en-US" sz="1600" b="1" smtClean="0"/>
              <a:t>C</a:t>
            </a:r>
            <a:r>
              <a:rPr lang="ru-RU" sz="1600" b="1" smtClean="0"/>
              <a:t>умарний кінцевий показник набутих дитиною життєвих компетенцій у контексті національно-патріотичного спрямування передбачає, що дитина 6(7)- річного віку має</a:t>
            </a:r>
            <a:r>
              <a:rPr lang="ru-RU" sz="1600" smtClean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214438"/>
            <a:ext cx="8286750" cy="95408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Усвідомлювати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що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прізвище</a:t>
            </a:r>
            <a:r>
              <a:rPr lang="ru-RU" sz="1400" dirty="0">
                <a:solidFill>
                  <a:schemeClr val="tx1"/>
                </a:solidFill>
              </a:rPr>
              <a:t> та </a:t>
            </a:r>
            <a:r>
              <a:rPr lang="ru-RU" sz="1400" dirty="0" err="1">
                <a:solidFill>
                  <a:schemeClr val="tx1"/>
                </a:solidFill>
              </a:rPr>
              <a:t>ім'я</a:t>
            </a:r>
            <a:r>
              <a:rPr lang="ru-RU" sz="1400" dirty="0">
                <a:solidFill>
                  <a:schemeClr val="tx1"/>
                </a:solidFill>
              </a:rPr>
              <a:t> по </a:t>
            </a:r>
            <a:r>
              <a:rPr lang="ru-RU" sz="1400" dirty="0" err="1">
                <a:solidFill>
                  <a:schemeClr val="tx1"/>
                </a:solidFill>
              </a:rPr>
              <a:t>батькові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вказують</a:t>
            </a:r>
            <a:r>
              <a:rPr lang="ru-RU" sz="1400" dirty="0">
                <a:solidFill>
                  <a:schemeClr val="tx1"/>
                </a:solidFill>
              </a:rPr>
              <a:t> на </a:t>
            </a:r>
            <a:r>
              <a:rPr lang="ru-RU" sz="1400" dirty="0" err="1">
                <a:solidFill>
                  <a:schemeClr val="tx1"/>
                </a:solidFill>
              </a:rPr>
              <a:t>її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належність</a:t>
            </a:r>
            <a:r>
              <a:rPr lang="ru-RU" sz="1400" dirty="0">
                <a:solidFill>
                  <a:schemeClr val="tx1"/>
                </a:solidFill>
              </a:rPr>
              <a:t> до роду, </a:t>
            </a:r>
            <a:r>
              <a:rPr lang="ru-RU" sz="1400" dirty="0" err="1">
                <a:solidFill>
                  <a:schemeClr val="tx1"/>
                </a:solidFill>
              </a:rPr>
              <a:t>своєї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родини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її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традицій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звичаїв</a:t>
            </a:r>
            <a:r>
              <a:rPr lang="ru-RU" sz="1400" dirty="0">
                <a:solidFill>
                  <a:schemeClr val="tx1"/>
                </a:solidFill>
              </a:rPr>
              <a:t>; </a:t>
            </a:r>
            <a:r>
              <a:rPr lang="ru-RU" sz="1400" dirty="0" err="1">
                <a:solidFill>
                  <a:schemeClr val="tx1"/>
                </a:solidFill>
              </a:rPr>
              <a:t>орієнтуватися</a:t>
            </a:r>
            <a:r>
              <a:rPr lang="ru-RU" sz="1400" dirty="0">
                <a:solidFill>
                  <a:schemeClr val="tx1"/>
                </a:solidFill>
              </a:rPr>
              <a:t> у </a:t>
            </a:r>
            <a:r>
              <a:rPr lang="ru-RU" sz="1400" dirty="0" err="1">
                <a:solidFill>
                  <a:schemeClr val="tx1"/>
                </a:solidFill>
              </a:rPr>
              <a:t>своїх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чеснотах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вадах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виявляти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самоповагу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елементарну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гідність</a:t>
            </a:r>
            <a:r>
              <a:rPr lang="ru-RU" sz="1400" dirty="0">
                <a:solidFill>
                  <a:schemeClr val="tx1"/>
                </a:solidFill>
              </a:rPr>
              <a:t>; </a:t>
            </a:r>
            <a:r>
              <a:rPr lang="ru-RU" sz="1400" dirty="0" err="1">
                <a:solidFill>
                  <a:schemeClr val="tx1"/>
                </a:solidFill>
              </a:rPr>
              <a:t>прагнути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утвердитись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своїх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моральних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якостях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виявляти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впевненість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своїх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можливостях</a:t>
            </a:r>
            <a:endParaRPr lang="ru-RU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(</a:t>
            </a:r>
            <a:r>
              <a:rPr lang="ru-RU" sz="1400" b="1" dirty="0" err="1">
                <a:solidFill>
                  <a:schemeClr val="tx1"/>
                </a:solidFill>
              </a:rPr>
              <a:t>освітня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лінія</a:t>
            </a:r>
            <a:r>
              <a:rPr lang="ru-RU" sz="1400" b="1" dirty="0">
                <a:solidFill>
                  <a:schemeClr val="tx1"/>
                </a:solidFill>
              </a:rPr>
              <a:t> «</a:t>
            </a:r>
            <a:r>
              <a:rPr lang="ru-RU" sz="1400" b="1" dirty="0" err="1">
                <a:solidFill>
                  <a:schemeClr val="tx1"/>
                </a:solidFill>
              </a:rPr>
              <a:t>Особистість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дитини</a:t>
            </a:r>
            <a:r>
              <a:rPr lang="ru-RU" sz="1400" b="1" dirty="0">
                <a:solidFill>
                  <a:schemeClr val="tx1"/>
                </a:solidFill>
              </a:rPr>
              <a:t>»);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2286000"/>
            <a:ext cx="8286750" cy="738188"/>
          </a:xfrm>
          <a:prstGeom prst="rect">
            <a:avLst/>
          </a:prstGeom>
          <a:solidFill>
            <a:srgbClr val="F0A6D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В</a:t>
            </a:r>
            <a:r>
              <a:rPr lang="ru-RU" sz="1400" dirty="0" err="1">
                <a:solidFill>
                  <a:schemeClr val="tx1"/>
                </a:solidFill>
              </a:rPr>
              <a:t>иявляти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інтерес</a:t>
            </a:r>
            <a:r>
              <a:rPr lang="ru-RU" sz="1400" dirty="0">
                <a:solidFill>
                  <a:schemeClr val="tx1"/>
                </a:solidFill>
              </a:rPr>
              <a:t> до </a:t>
            </a:r>
            <a:r>
              <a:rPr lang="ru-RU" sz="1400" dirty="0" err="1">
                <a:solidFill>
                  <a:schemeClr val="tx1"/>
                </a:solidFill>
              </a:rPr>
              <a:t>спільних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родинних</a:t>
            </a:r>
            <a:r>
              <a:rPr lang="ru-RU" sz="1400" dirty="0">
                <a:solidFill>
                  <a:schemeClr val="tx1"/>
                </a:solidFill>
              </a:rPr>
              <a:t> справ, свят, </a:t>
            </a:r>
            <a:r>
              <a:rPr lang="ru-RU" sz="1400" dirty="0" err="1">
                <a:solidFill>
                  <a:schemeClr val="tx1"/>
                </a:solidFill>
              </a:rPr>
              <a:t>зустрічей</a:t>
            </a:r>
            <a:r>
              <a:rPr lang="ru-RU" sz="1400" dirty="0">
                <a:solidFill>
                  <a:schemeClr val="tx1"/>
                </a:solidFill>
              </a:rPr>
              <a:t>, фото- та </a:t>
            </a:r>
            <a:r>
              <a:rPr lang="ru-RU" sz="1400" dirty="0" err="1">
                <a:solidFill>
                  <a:schemeClr val="tx1"/>
                </a:solidFill>
              </a:rPr>
              <a:t>фільмотек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тощо</a:t>
            </a:r>
            <a:r>
              <a:rPr lang="ru-RU" sz="1400" dirty="0">
                <a:solidFill>
                  <a:schemeClr val="tx1"/>
                </a:solidFill>
              </a:rPr>
              <a:t>; </a:t>
            </a:r>
            <a:r>
              <a:rPr lang="ru-RU" sz="1400" dirty="0" err="1">
                <a:solidFill>
                  <a:schemeClr val="tx1"/>
                </a:solidFill>
              </a:rPr>
              <a:t>брати</a:t>
            </a:r>
            <a:r>
              <a:rPr lang="ru-RU" sz="1400" dirty="0">
                <a:solidFill>
                  <a:schemeClr val="tx1"/>
                </a:solidFill>
              </a:rPr>
              <a:t> участь у </a:t>
            </a:r>
            <a:r>
              <a:rPr lang="ru-RU" sz="1400" dirty="0" err="1">
                <a:solidFill>
                  <a:schemeClr val="tx1"/>
                </a:solidFill>
              </a:rPr>
              <a:t>складанні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історії</a:t>
            </a:r>
            <a:r>
              <a:rPr lang="ru-RU" sz="1400" dirty="0">
                <a:solidFill>
                  <a:schemeClr val="tx1"/>
                </a:solidFill>
              </a:rPr>
              <a:t> роду, </a:t>
            </a:r>
            <a:r>
              <a:rPr lang="ru-RU" sz="1400" dirty="0" err="1">
                <a:solidFill>
                  <a:schemeClr val="tx1"/>
                </a:solidFill>
              </a:rPr>
              <a:t>веденні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родовідного</a:t>
            </a:r>
            <a:r>
              <a:rPr lang="ru-RU" sz="1400" dirty="0">
                <a:solidFill>
                  <a:schemeClr val="tx1"/>
                </a:solidFill>
              </a:rPr>
              <a:t> дерева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(</a:t>
            </a:r>
            <a:r>
              <a:rPr lang="ru-RU" sz="1400" b="1" dirty="0" err="1">
                <a:solidFill>
                  <a:schemeClr val="tx1"/>
                </a:solidFill>
              </a:rPr>
              <a:t>освітня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лінія</a:t>
            </a:r>
            <a:r>
              <a:rPr lang="ru-RU" sz="1400" b="1" dirty="0">
                <a:solidFill>
                  <a:schemeClr val="tx1"/>
                </a:solidFill>
              </a:rPr>
              <a:t> «</a:t>
            </a:r>
            <a:r>
              <a:rPr lang="ru-RU" sz="1400" b="1" dirty="0" err="1">
                <a:solidFill>
                  <a:schemeClr val="tx1"/>
                </a:solidFill>
              </a:rPr>
              <a:t>Дитина</a:t>
            </a:r>
            <a:r>
              <a:rPr lang="ru-RU" sz="1400" b="1" dirty="0">
                <a:solidFill>
                  <a:schemeClr val="tx1"/>
                </a:solidFill>
              </a:rPr>
              <a:t> в </a:t>
            </a:r>
            <a:r>
              <a:rPr lang="ru-RU" sz="1400" b="1" dirty="0" err="1">
                <a:solidFill>
                  <a:schemeClr val="tx1"/>
                </a:solidFill>
              </a:rPr>
              <a:t>соціумі</a:t>
            </a:r>
            <a:r>
              <a:rPr lang="ru-RU" sz="1400" b="1" dirty="0">
                <a:solidFill>
                  <a:schemeClr val="tx1"/>
                </a:solidFill>
              </a:rPr>
              <a:t>: Родина»);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3143250"/>
            <a:ext cx="8286750" cy="954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Бути </a:t>
            </a:r>
            <a:r>
              <a:rPr lang="ru-RU" sz="1400" dirty="0" err="1">
                <a:solidFill>
                  <a:schemeClr val="tx1"/>
                </a:solidFill>
              </a:rPr>
              <a:t>відкритою</a:t>
            </a:r>
            <a:r>
              <a:rPr lang="ru-RU" sz="1400" dirty="0">
                <a:solidFill>
                  <a:schemeClr val="tx1"/>
                </a:solidFill>
              </a:rPr>
              <a:t> для </a:t>
            </a:r>
            <a:r>
              <a:rPr lang="ru-RU" sz="1400" dirty="0" err="1">
                <a:solidFill>
                  <a:schemeClr val="tx1"/>
                </a:solidFill>
              </a:rPr>
              <a:t>контактів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</a:t>
            </a:r>
            <a:r>
              <a:rPr lang="ru-RU" sz="1400" dirty="0">
                <a:solidFill>
                  <a:schemeClr val="tx1"/>
                </a:solidFill>
              </a:rPr>
              <a:t> людьми </a:t>
            </a:r>
            <a:r>
              <a:rPr lang="ru-RU" sz="1400" dirty="0" err="1">
                <a:solidFill>
                  <a:schemeClr val="tx1"/>
                </a:solidFill>
              </a:rPr>
              <a:t>різного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віку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статі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національності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соціального</a:t>
            </a:r>
            <a:r>
              <a:rPr lang="ru-RU" sz="1400" dirty="0">
                <a:solidFill>
                  <a:schemeClr val="tx1"/>
                </a:solidFill>
              </a:rPr>
              <a:t> статусу; </a:t>
            </a:r>
            <a:r>
              <a:rPr lang="ru-RU" sz="1400" dirty="0" err="1">
                <a:solidFill>
                  <a:schemeClr val="tx1"/>
                </a:solidFill>
              </a:rPr>
              <a:t>орієнтуватися</a:t>
            </a:r>
            <a:r>
              <a:rPr lang="ru-RU" sz="1400" dirty="0">
                <a:solidFill>
                  <a:schemeClr val="tx1"/>
                </a:solidFill>
              </a:rPr>
              <a:t> в тому, </a:t>
            </a:r>
            <a:r>
              <a:rPr lang="ru-RU" sz="1400" dirty="0" err="1">
                <a:solidFill>
                  <a:schemeClr val="tx1"/>
                </a:solidFill>
              </a:rPr>
              <a:t>що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кожна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країна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має</a:t>
            </a:r>
            <a:r>
              <a:rPr lang="ru-RU" sz="1400" dirty="0">
                <a:solidFill>
                  <a:schemeClr val="tx1"/>
                </a:solidFill>
              </a:rPr>
              <a:t> свою </a:t>
            </a:r>
            <a:r>
              <a:rPr lang="ru-RU" sz="1400" dirty="0" err="1">
                <a:solidFill>
                  <a:schemeClr val="tx1"/>
                </a:solidFill>
              </a:rPr>
              <a:t>територію</a:t>
            </a:r>
            <a:r>
              <a:rPr lang="ru-RU" sz="1400" dirty="0">
                <a:solidFill>
                  <a:schemeClr val="tx1"/>
                </a:solidFill>
              </a:rPr>
              <a:t>, на </a:t>
            </a:r>
            <a:r>
              <a:rPr lang="ru-RU" sz="1400" dirty="0" err="1">
                <a:solidFill>
                  <a:schemeClr val="tx1"/>
                </a:solidFill>
              </a:rPr>
              <a:t>якій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проживають</a:t>
            </a:r>
            <a:r>
              <a:rPr lang="ru-RU" sz="1400" dirty="0">
                <a:solidFill>
                  <a:schemeClr val="tx1"/>
                </a:solidFill>
              </a:rPr>
              <a:t> люди </a:t>
            </a:r>
            <a:r>
              <a:rPr lang="ru-RU" sz="1400" dirty="0" err="1">
                <a:solidFill>
                  <a:schemeClr val="tx1"/>
                </a:solidFill>
              </a:rPr>
              <a:t>з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різним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кольором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шкіри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волосся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тощо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мають</a:t>
            </a:r>
            <a:r>
              <a:rPr lang="ru-RU" sz="1400" dirty="0">
                <a:solidFill>
                  <a:schemeClr val="tx1"/>
                </a:solidFill>
              </a:rPr>
              <a:t> свою культуру, </a:t>
            </a:r>
            <a:r>
              <a:rPr lang="ru-RU" sz="1400" dirty="0" err="1">
                <a:solidFill>
                  <a:schemeClr val="tx1"/>
                </a:solidFill>
              </a:rPr>
              <a:t>звичаї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мову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(</a:t>
            </a:r>
            <a:r>
              <a:rPr lang="ru-RU" sz="1400" b="1" dirty="0" err="1">
                <a:solidFill>
                  <a:schemeClr val="tx1"/>
                </a:solidFill>
              </a:rPr>
              <a:t>освітня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лінія</a:t>
            </a:r>
            <a:r>
              <a:rPr lang="ru-RU" sz="1400" b="1" dirty="0">
                <a:solidFill>
                  <a:schemeClr val="tx1"/>
                </a:solidFill>
              </a:rPr>
              <a:t> «</a:t>
            </a:r>
            <a:r>
              <a:rPr lang="ru-RU" sz="1400" b="1" dirty="0" err="1">
                <a:solidFill>
                  <a:schemeClr val="tx1"/>
                </a:solidFill>
              </a:rPr>
              <a:t>Дитина</a:t>
            </a:r>
            <a:r>
              <a:rPr lang="ru-RU" sz="1400" b="1" dirty="0">
                <a:solidFill>
                  <a:schemeClr val="tx1"/>
                </a:solidFill>
              </a:rPr>
              <a:t> в </a:t>
            </a:r>
            <a:r>
              <a:rPr lang="ru-RU" sz="1400" b="1" dirty="0" err="1">
                <a:solidFill>
                  <a:schemeClr val="tx1"/>
                </a:solidFill>
              </a:rPr>
              <a:t>соціумі</a:t>
            </a:r>
            <a:r>
              <a:rPr lang="ru-RU" sz="1400" b="1" dirty="0">
                <a:solidFill>
                  <a:schemeClr val="tx1"/>
                </a:solidFill>
              </a:rPr>
              <a:t>: Люди»);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63" y="4214813"/>
            <a:ext cx="8358187" cy="11699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/>
              <a:t>Мати</a:t>
            </a:r>
            <a:r>
              <a:rPr lang="ru-RU" sz="1400" dirty="0"/>
              <a:t> </a:t>
            </a:r>
            <a:r>
              <a:rPr lang="ru-RU" sz="1400" dirty="0" err="1"/>
              <a:t>сформоване</a:t>
            </a:r>
            <a:r>
              <a:rPr lang="ru-RU" sz="1400" dirty="0"/>
              <a:t> </a:t>
            </a:r>
            <a:r>
              <a:rPr lang="ru-RU" sz="1400" dirty="0" err="1"/>
              <a:t>уявлення</a:t>
            </a:r>
            <a:r>
              <a:rPr lang="ru-RU" sz="1400" dirty="0"/>
              <a:t> про </a:t>
            </a:r>
            <a:r>
              <a:rPr lang="ru-RU" sz="1400" dirty="0" err="1"/>
              <a:t>традиційне</a:t>
            </a:r>
            <a:r>
              <a:rPr lang="ru-RU" sz="1400" dirty="0"/>
              <a:t> </a:t>
            </a:r>
            <a:r>
              <a:rPr lang="ru-RU" sz="1400" dirty="0" err="1"/>
              <a:t>українське</a:t>
            </a:r>
            <a:r>
              <a:rPr lang="ru-RU" sz="1400" dirty="0"/>
              <a:t> </a:t>
            </a:r>
            <a:r>
              <a:rPr lang="ru-RU" sz="1400" dirty="0" err="1"/>
              <a:t>житло</a:t>
            </a:r>
            <a:r>
              <a:rPr lang="ru-RU" sz="1400" dirty="0"/>
              <a:t>; </a:t>
            </a:r>
            <a:r>
              <a:rPr lang="ru-RU" sz="1400" dirty="0" err="1"/>
              <a:t>цінувати</a:t>
            </a:r>
            <a:r>
              <a:rPr lang="ru-RU" sz="1400" dirty="0"/>
              <a:t> </a:t>
            </a:r>
            <a:r>
              <a:rPr lang="ru-RU" sz="1400" dirty="0" err="1"/>
              <a:t>сімейні</a:t>
            </a:r>
            <a:r>
              <a:rPr lang="ru-RU" sz="1400" dirty="0"/>
              <a:t> </a:t>
            </a:r>
            <a:r>
              <a:rPr lang="ru-RU" sz="1400" dirty="0" err="1"/>
              <a:t>реліквії</a:t>
            </a:r>
            <a:r>
              <a:rPr lang="ru-RU" sz="1400" dirty="0"/>
              <a:t>, </a:t>
            </a:r>
            <a:r>
              <a:rPr lang="ru-RU" sz="1400" dirty="0" err="1"/>
              <a:t>отримані</a:t>
            </a:r>
            <a:r>
              <a:rPr lang="ru-RU" sz="1400" dirty="0"/>
              <a:t> в </a:t>
            </a:r>
            <a:r>
              <a:rPr lang="ru-RU" sz="1400" dirty="0" err="1"/>
              <a:t>спадщину</a:t>
            </a:r>
            <a:r>
              <a:rPr lang="ru-RU" sz="1400" dirty="0"/>
              <a:t>; </a:t>
            </a:r>
            <a:r>
              <a:rPr lang="ru-RU" sz="1400" dirty="0" err="1"/>
              <a:t>виявляти</a:t>
            </a:r>
            <a:r>
              <a:rPr lang="ru-RU" sz="1400" dirty="0"/>
              <a:t> </a:t>
            </a:r>
            <a:r>
              <a:rPr lang="ru-RU" sz="1400" dirty="0" err="1"/>
              <a:t>готовність</a:t>
            </a:r>
            <a:r>
              <a:rPr lang="ru-RU" sz="1400" dirty="0"/>
              <a:t> </a:t>
            </a:r>
            <a:r>
              <a:rPr lang="ru-RU" sz="1400" dirty="0" err="1"/>
              <a:t>брати</a:t>
            </a:r>
            <a:r>
              <a:rPr lang="ru-RU" sz="1400" dirty="0"/>
              <a:t> участь у </a:t>
            </a:r>
            <a:r>
              <a:rPr lang="ru-RU" sz="1400" dirty="0" err="1"/>
              <a:t>суспільно</a:t>
            </a:r>
            <a:r>
              <a:rPr lang="ru-RU" sz="1400" dirty="0"/>
              <a:t> </a:t>
            </a:r>
            <a:r>
              <a:rPr lang="ru-RU" sz="1400" dirty="0" err="1"/>
              <a:t>значущій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спільно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дорослими</a:t>
            </a:r>
            <a:r>
              <a:rPr lang="ru-RU" sz="1400" dirty="0"/>
              <a:t> та </a:t>
            </a:r>
            <a:r>
              <a:rPr lang="ru-RU" sz="1400" dirty="0" err="1"/>
              <a:t>іншими</a:t>
            </a:r>
            <a:r>
              <a:rPr lang="ru-RU" sz="1400" dirty="0"/>
              <a:t> </a:t>
            </a:r>
            <a:r>
              <a:rPr lang="ru-RU" sz="1400" dirty="0" err="1"/>
              <a:t>дітьми</a:t>
            </a:r>
            <a:r>
              <a:rPr lang="ru-RU" sz="1400" dirty="0"/>
              <a:t>, </a:t>
            </a:r>
            <a:r>
              <a:rPr lang="ru-RU" sz="1400" dirty="0" err="1"/>
              <a:t>отримувати</a:t>
            </a:r>
            <a:r>
              <a:rPr lang="ru-RU" sz="1400" dirty="0"/>
              <a:t> </a:t>
            </a:r>
            <a:r>
              <a:rPr lang="ru-RU" sz="1400" dirty="0" err="1"/>
              <a:t>задоволення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колективної</a:t>
            </a:r>
            <a:r>
              <a:rPr lang="ru-RU" sz="1400" dirty="0"/>
              <a:t> </a:t>
            </a:r>
            <a:r>
              <a:rPr lang="ru-RU" sz="1400" dirty="0" err="1"/>
              <a:t>праці</a:t>
            </a:r>
            <a:r>
              <a:rPr lang="ru-RU" sz="1400" dirty="0"/>
              <a:t>; </a:t>
            </a:r>
            <a:r>
              <a:rPr lang="ru-RU" sz="1400" dirty="0" err="1"/>
              <a:t>вміти</a:t>
            </a:r>
            <a:r>
              <a:rPr lang="ru-RU" sz="1400" dirty="0"/>
              <a:t> </a:t>
            </a:r>
            <a:r>
              <a:rPr lang="ru-RU" sz="1400" dirty="0" err="1"/>
              <a:t>визначити</a:t>
            </a:r>
            <a:r>
              <a:rPr lang="ru-RU" sz="1400" dirty="0"/>
              <a:t> мету, </a:t>
            </a:r>
            <a:r>
              <a:rPr lang="ru-RU" sz="1400" dirty="0" err="1"/>
              <a:t>завдання</a:t>
            </a:r>
            <a:r>
              <a:rPr lang="ru-RU" sz="1400" dirty="0"/>
              <a:t>, </a:t>
            </a:r>
            <a:r>
              <a:rPr lang="ru-RU" sz="1400" dirty="0" err="1"/>
              <a:t>спрогнозувати</a:t>
            </a:r>
            <a:r>
              <a:rPr lang="ru-RU" sz="1400" dirty="0"/>
              <a:t> </a:t>
            </a:r>
            <a:r>
              <a:rPr lang="ru-RU" sz="1400" dirty="0" err="1"/>
              <a:t>кінцевий</a:t>
            </a:r>
            <a:r>
              <a:rPr lang="ru-RU" sz="1400" dirty="0"/>
              <a:t> результат, </a:t>
            </a:r>
            <a:r>
              <a:rPr lang="ru-RU" sz="1400" dirty="0" err="1"/>
              <a:t>спланувати</a:t>
            </a:r>
            <a:r>
              <a:rPr lang="ru-RU" sz="1400" dirty="0"/>
              <a:t> </a:t>
            </a:r>
            <a:r>
              <a:rPr lang="ru-RU" sz="1400" dirty="0" err="1"/>
              <a:t>послідовність</a:t>
            </a:r>
            <a:r>
              <a:rPr lang="ru-RU" sz="1400" dirty="0"/>
              <a:t> </a:t>
            </a:r>
            <a:r>
              <a:rPr lang="ru-RU" sz="1400" dirty="0" err="1"/>
              <a:t>дій</a:t>
            </a:r>
            <a:r>
              <a:rPr lang="ru-RU" sz="1400" dirty="0"/>
              <a:t>, </a:t>
            </a:r>
            <a:r>
              <a:rPr lang="ru-RU" sz="1400" dirty="0" err="1"/>
              <a:t>узгодити</a:t>
            </a:r>
            <a:r>
              <a:rPr lang="ru-RU" sz="1400" dirty="0"/>
              <a:t> </a:t>
            </a:r>
            <a:r>
              <a:rPr lang="ru-RU" sz="1400" dirty="0" err="1"/>
              <a:t>власні</a:t>
            </a:r>
            <a:r>
              <a:rPr lang="ru-RU" sz="1400" dirty="0"/>
              <a:t> </a:t>
            </a:r>
            <a:r>
              <a:rPr lang="ru-RU" sz="1400" dirty="0" err="1"/>
              <a:t>дії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діями</a:t>
            </a:r>
            <a:r>
              <a:rPr lang="ru-RU" sz="1400" dirty="0"/>
              <a:t> </a:t>
            </a:r>
            <a:r>
              <a:rPr lang="ru-RU" sz="1400" dirty="0" err="1"/>
              <a:t>партнерів</a:t>
            </a:r>
            <a:r>
              <a:rPr lang="ru-RU" sz="1400" dirty="0"/>
              <a:t> </a:t>
            </a:r>
            <a:r>
              <a:rPr lang="ru-RU" sz="1400" b="1" dirty="0"/>
              <a:t>(</a:t>
            </a:r>
            <a:r>
              <a:rPr lang="ru-RU" sz="1400" b="1" dirty="0" err="1"/>
              <a:t>освітня</a:t>
            </a:r>
            <a:r>
              <a:rPr lang="ru-RU" sz="1400" b="1" dirty="0"/>
              <a:t> </a:t>
            </a:r>
            <a:r>
              <a:rPr lang="ru-RU" sz="1400" b="1" dirty="0" err="1"/>
              <a:t>лінія</a:t>
            </a:r>
            <a:r>
              <a:rPr lang="ru-RU" sz="1400" b="1" dirty="0"/>
              <a:t> «</a:t>
            </a:r>
            <a:r>
              <a:rPr lang="ru-RU" sz="1400" b="1" dirty="0" err="1"/>
              <a:t>Дитина</a:t>
            </a:r>
            <a:r>
              <a:rPr lang="ru-RU" sz="1400" b="1" dirty="0"/>
              <a:t> у </a:t>
            </a:r>
            <a:r>
              <a:rPr lang="ru-RU" sz="1400" b="1" dirty="0" err="1"/>
              <a:t>світі</a:t>
            </a:r>
            <a:r>
              <a:rPr lang="ru-RU" sz="1400" b="1" dirty="0"/>
              <a:t> </a:t>
            </a:r>
            <a:r>
              <a:rPr lang="ru-RU" sz="1400" b="1" dirty="0" err="1"/>
              <a:t>культури</a:t>
            </a:r>
            <a:r>
              <a:rPr lang="ru-RU" sz="1400" b="1" dirty="0"/>
              <a:t>: </a:t>
            </a:r>
            <a:r>
              <a:rPr lang="ru-RU" sz="1400" b="1" dirty="0" err="1"/>
              <a:t>Предметний</a:t>
            </a:r>
            <a:r>
              <a:rPr lang="ru-RU" sz="1400" b="1" dirty="0"/>
              <a:t> </a:t>
            </a:r>
            <a:r>
              <a:rPr lang="ru-RU" sz="1400" b="1" dirty="0" err="1"/>
              <a:t>світ</a:t>
            </a:r>
            <a:r>
              <a:rPr lang="ru-RU" sz="1400" b="1" dirty="0"/>
              <a:t>»)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63" y="5572125"/>
            <a:ext cx="8286750" cy="954088"/>
          </a:xfrm>
          <a:prstGeom prst="rect">
            <a:avLst/>
          </a:prstGeom>
          <a:solidFill>
            <a:srgbClr val="1DB3C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Виявляти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власне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ціннісне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ставлення</a:t>
            </a:r>
            <a:r>
              <a:rPr lang="ru-RU" sz="1400" dirty="0">
                <a:solidFill>
                  <a:schemeClr val="tx1"/>
                </a:solidFill>
              </a:rPr>
              <a:t> до </a:t>
            </a:r>
            <a:r>
              <a:rPr lang="ru-RU" sz="1400" dirty="0" err="1">
                <a:solidFill>
                  <a:schemeClr val="tx1"/>
                </a:solidFill>
              </a:rPr>
              <a:t>народних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мистецьких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традицій</a:t>
            </a:r>
            <a:r>
              <a:rPr lang="ru-RU" sz="1400" dirty="0">
                <a:solidFill>
                  <a:schemeClr val="tx1"/>
                </a:solidFill>
              </a:rPr>
              <a:t>, фольклору; </a:t>
            </a:r>
            <a:r>
              <a:rPr lang="ru-RU" sz="1400" dirty="0" err="1">
                <a:solidFill>
                  <a:schemeClr val="tx1"/>
                </a:solidFill>
              </a:rPr>
              <a:t>вирізняти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українське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декоративно-прикладне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мистецтво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своєрідність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українських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пісенних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жанрів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музично-танцювальних</a:t>
            </a:r>
            <a:r>
              <a:rPr lang="ru-RU" sz="1400" dirty="0">
                <a:solidFill>
                  <a:schemeClr val="tx1"/>
                </a:solidFill>
              </a:rPr>
              <a:t>; </a:t>
            </a:r>
            <a:r>
              <a:rPr lang="ru-RU" sz="1400" dirty="0" err="1">
                <a:solidFill>
                  <a:schemeClr val="tx1"/>
                </a:solidFill>
              </a:rPr>
              <a:t>виокремлювати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жанри</a:t>
            </a:r>
            <a:r>
              <a:rPr lang="ru-RU" sz="1400" dirty="0">
                <a:solidFill>
                  <a:schemeClr val="tx1"/>
                </a:solidFill>
              </a:rPr>
              <a:t> народного, </a:t>
            </a:r>
            <a:r>
              <a:rPr lang="ru-RU" sz="1400" dirty="0" err="1">
                <a:solidFill>
                  <a:schemeClr val="tx1"/>
                </a:solidFill>
              </a:rPr>
              <a:t>класичного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сучасного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вітчизняного</a:t>
            </a:r>
            <a:r>
              <a:rPr lang="ru-RU" sz="1400" dirty="0">
                <a:solidFill>
                  <a:schemeClr val="tx1"/>
                </a:solidFill>
              </a:rPr>
              <a:t> та </a:t>
            </a:r>
            <a:r>
              <a:rPr lang="ru-RU" sz="1400" dirty="0" err="1">
                <a:solidFill>
                  <a:schemeClr val="tx1"/>
                </a:solidFill>
              </a:rPr>
              <a:t>світового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мистецтва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(</a:t>
            </a:r>
            <a:r>
              <a:rPr lang="ru-RU" sz="1400" b="1" dirty="0" err="1">
                <a:solidFill>
                  <a:schemeClr val="tx1"/>
                </a:solidFill>
              </a:rPr>
              <a:t>освітня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лінія</a:t>
            </a:r>
            <a:r>
              <a:rPr lang="ru-RU" sz="1400" b="1" dirty="0">
                <a:solidFill>
                  <a:schemeClr val="tx1"/>
                </a:solidFill>
              </a:rPr>
              <a:t> «</a:t>
            </a:r>
            <a:r>
              <a:rPr lang="ru-RU" sz="1400" b="1" dirty="0" err="1">
                <a:solidFill>
                  <a:schemeClr val="tx1"/>
                </a:solidFill>
              </a:rPr>
              <a:t>Дитина</a:t>
            </a:r>
            <a:r>
              <a:rPr lang="ru-RU" sz="1400" b="1" dirty="0">
                <a:solidFill>
                  <a:schemeClr val="tx1"/>
                </a:solidFill>
              </a:rPr>
              <a:t> у </a:t>
            </a:r>
            <a:r>
              <a:rPr lang="ru-RU" sz="1400" b="1" dirty="0" err="1">
                <a:solidFill>
                  <a:schemeClr val="tx1"/>
                </a:solidFill>
              </a:rPr>
              <a:t>світі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культури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  <a:r>
              <a:rPr lang="ru-RU" sz="1400" b="1" dirty="0" err="1">
                <a:solidFill>
                  <a:schemeClr val="tx1"/>
                </a:solidFill>
              </a:rPr>
              <a:t>Світ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мистецтва</a:t>
            </a:r>
            <a:r>
              <a:rPr lang="ru-RU" sz="1400" b="1" dirty="0">
                <a:solidFill>
                  <a:schemeClr val="tx1"/>
                </a:solidFill>
              </a:rPr>
              <a:t>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63" y="428625"/>
            <a:ext cx="8429625" cy="1384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Використовувати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власний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досвід</a:t>
            </a:r>
            <a:r>
              <a:rPr lang="ru-RU" sz="1400" dirty="0">
                <a:solidFill>
                  <a:schemeClr val="tx1"/>
                </a:solidFill>
              </a:rPr>
              <a:t> для </a:t>
            </a:r>
            <a:r>
              <a:rPr lang="ru-RU" sz="1400" dirty="0" err="1">
                <a:solidFill>
                  <a:schemeClr val="tx1"/>
                </a:solidFill>
              </a:rPr>
              <a:t>створення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ігрових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задумів</a:t>
            </a:r>
            <a:r>
              <a:rPr lang="ru-RU" sz="1400" dirty="0">
                <a:solidFill>
                  <a:schemeClr val="tx1"/>
                </a:solidFill>
              </a:rPr>
              <a:t>; </a:t>
            </a:r>
            <a:r>
              <a:rPr lang="ru-RU" sz="1400" dirty="0" err="1">
                <a:solidFill>
                  <a:schemeClr val="tx1"/>
                </a:solidFill>
              </a:rPr>
              <a:t>реалізовувати</a:t>
            </a:r>
            <a:r>
              <a:rPr lang="ru-RU" sz="1400" dirty="0">
                <a:solidFill>
                  <a:schemeClr val="tx1"/>
                </a:solidFill>
              </a:rPr>
              <a:t> в них </a:t>
            </a:r>
            <a:r>
              <a:rPr lang="ru-RU" sz="1400" dirty="0" err="1">
                <a:solidFill>
                  <a:schemeClr val="tx1"/>
                </a:solidFill>
              </a:rPr>
              <a:t>свої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пізнавальні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соціальні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моральні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естетичні</a:t>
            </a:r>
            <a:r>
              <a:rPr lang="ru-RU" sz="1400" dirty="0">
                <a:solidFill>
                  <a:schemeClr val="tx1"/>
                </a:solidFill>
              </a:rPr>
              <a:t> потреби; у </a:t>
            </a:r>
            <a:r>
              <a:rPr lang="ru-RU" sz="1400" dirty="0" err="1">
                <a:solidFill>
                  <a:schemeClr val="tx1"/>
                </a:solidFill>
              </a:rPr>
              <a:t>власній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грі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відтворювати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знання</a:t>
            </a:r>
            <a:r>
              <a:rPr lang="ru-RU" sz="1400" dirty="0">
                <a:solidFill>
                  <a:schemeClr val="tx1"/>
                </a:solidFill>
              </a:rPr>
              <a:t> та </a:t>
            </a:r>
            <a:r>
              <a:rPr lang="ru-RU" sz="1400" dirty="0" err="1">
                <a:solidFill>
                  <a:schemeClr val="tx1"/>
                </a:solidFill>
              </a:rPr>
              <a:t>моральні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уявлення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задовольняти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інтерес</a:t>
            </a:r>
            <a:r>
              <a:rPr lang="ru-RU" sz="1400" dirty="0">
                <a:solidFill>
                  <a:schemeClr val="tx1"/>
                </a:solidFill>
              </a:rPr>
              <a:t> до </a:t>
            </a:r>
            <a:r>
              <a:rPr lang="ru-RU" sz="1400" dirty="0" err="1">
                <a:solidFill>
                  <a:schemeClr val="tx1"/>
                </a:solidFill>
              </a:rPr>
              <a:t>довколишнього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творчо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відображати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діяльність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взаємини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дорослих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реальні</a:t>
            </a:r>
            <a:r>
              <a:rPr lang="ru-RU" sz="1400" dirty="0">
                <a:solidFill>
                  <a:schemeClr val="tx1"/>
                </a:solidFill>
              </a:rPr>
              <a:t> та </a:t>
            </a:r>
            <a:r>
              <a:rPr lang="ru-RU" sz="1400" dirty="0" err="1">
                <a:solidFill>
                  <a:schemeClr val="tx1"/>
                </a:solidFill>
              </a:rPr>
              <a:t>уявлювані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події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ситуації</a:t>
            </a:r>
            <a:r>
              <a:rPr lang="ru-RU" sz="1400" dirty="0">
                <a:solidFill>
                  <a:schemeClr val="tx1"/>
                </a:solidFill>
              </a:rPr>
              <a:t>; активно </a:t>
            </a:r>
            <a:r>
              <a:rPr lang="ru-RU" sz="1400" dirty="0" err="1">
                <a:solidFill>
                  <a:schemeClr val="tx1"/>
                </a:solidFill>
              </a:rPr>
              <a:t>відтворювати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свої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життєві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враження</a:t>
            </a:r>
            <a:r>
              <a:rPr lang="ru-RU" sz="1400" dirty="0">
                <a:solidFill>
                  <a:schemeClr val="tx1"/>
                </a:solidFill>
              </a:rPr>
              <a:t> у </a:t>
            </a:r>
            <a:r>
              <a:rPr lang="ru-RU" sz="1400" dirty="0" err="1">
                <a:solidFill>
                  <a:schemeClr val="tx1"/>
                </a:solidFill>
              </a:rPr>
              <a:t>рольовій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грі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використовуючи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виразні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засоби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(</a:t>
            </a:r>
            <a:r>
              <a:rPr lang="ru-RU" sz="1400" b="1" dirty="0" err="1">
                <a:solidFill>
                  <a:schemeClr val="tx1"/>
                </a:solidFill>
              </a:rPr>
              <a:t>освітня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лінія</a:t>
            </a:r>
            <a:r>
              <a:rPr lang="ru-RU" sz="1400" b="1" dirty="0">
                <a:solidFill>
                  <a:schemeClr val="tx1"/>
                </a:solidFill>
              </a:rPr>
              <a:t> «</a:t>
            </a:r>
            <a:r>
              <a:rPr lang="ru-RU" sz="1400" b="1" dirty="0" err="1">
                <a:solidFill>
                  <a:schemeClr val="tx1"/>
                </a:solidFill>
              </a:rPr>
              <a:t>Гра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дитини</a:t>
            </a:r>
            <a:r>
              <a:rPr lang="ru-RU" sz="1400" b="1" dirty="0">
                <a:solidFill>
                  <a:schemeClr val="tx1"/>
                </a:solidFill>
              </a:rPr>
              <a:t>»)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928813"/>
            <a:ext cx="8429625" cy="1600200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Розуміти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що</a:t>
            </a:r>
            <a:r>
              <a:rPr lang="ru-RU" sz="1400" dirty="0">
                <a:solidFill>
                  <a:schemeClr val="tx1"/>
                </a:solidFill>
              </a:rPr>
              <a:t> в </a:t>
            </a:r>
            <a:r>
              <a:rPr lang="ru-RU" sz="1400" dirty="0" err="1">
                <a:solidFill>
                  <a:schemeClr val="tx1"/>
                </a:solidFill>
              </a:rPr>
              <a:t>Україні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українська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мова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є</a:t>
            </a:r>
            <a:r>
              <a:rPr lang="ru-RU" sz="1400" dirty="0">
                <a:solidFill>
                  <a:schemeClr val="tx1"/>
                </a:solidFill>
              </a:rPr>
              <a:t> державною; </a:t>
            </a:r>
            <a:r>
              <a:rPr lang="ru-RU" sz="1400" dirty="0" err="1">
                <a:solidFill>
                  <a:schemeClr val="tx1"/>
                </a:solidFill>
              </a:rPr>
              <a:t>розрізняти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близькі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але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неоднакові</a:t>
            </a:r>
            <a:r>
              <a:rPr lang="ru-RU" sz="1400" dirty="0">
                <a:solidFill>
                  <a:schemeClr val="tx1"/>
                </a:solidFill>
              </a:rPr>
              <a:t> звуки </a:t>
            </a:r>
            <a:r>
              <a:rPr lang="ru-RU" sz="1400" dirty="0" err="1">
                <a:solidFill>
                  <a:schemeClr val="tx1"/>
                </a:solidFill>
              </a:rPr>
              <a:t>рідної</a:t>
            </a:r>
            <a:r>
              <a:rPr lang="ru-RU" sz="1400" dirty="0">
                <a:solidFill>
                  <a:schemeClr val="tx1"/>
                </a:solidFill>
              </a:rPr>
              <a:t> та </a:t>
            </a:r>
            <a:r>
              <a:rPr lang="ru-RU" sz="1400" dirty="0" err="1">
                <a:solidFill>
                  <a:schemeClr val="tx1"/>
                </a:solidFill>
              </a:rPr>
              <a:t>української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мов</a:t>
            </a:r>
            <a:r>
              <a:rPr lang="ru-RU" sz="1400" dirty="0">
                <a:solidFill>
                  <a:schemeClr val="tx1"/>
                </a:solidFill>
              </a:rPr>
              <a:t>; </a:t>
            </a:r>
            <a:r>
              <a:rPr lang="ru-RU" sz="1400" dirty="0" err="1">
                <a:solidFill>
                  <a:schemeClr val="tx1"/>
                </a:solidFill>
              </a:rPr>
              <a:t>розпізнавати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нові</a:t>
            </a:r>
            <a:r>
              <a:rPr lang="ru-RU" sz="1400" dirty="0">
                <a:solidFill>
                  <a:schemeClr val="tx1"/>
                </a:solidFill>
              </a:rPr>
              <a:t> звуки; правильно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чітко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вимовляти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всі</a:t>
            </a:r>
            <a:r>
              <a:rPr lang="ru-RU" sz="1400" dirty="0">
                <a:solidFill>
                  <a:schemeClr val="tx1"/>
                </a:solidFill>
              </a:rPr>
              <a:t> звуки </a:t>
            </a:r>
            <a:r>
              <a:rPr lang="ru-RU" sz="1400" dirty="0" err="1">
                <a:solidFill>
                  <a:schemeClr val="tx1"/>
                </a:solidFill>
              </a:rPr>
              <a:t>української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мови</a:t>
            </a:r>
            <a:r>
              <a:rPr lang="ru-RU" sz="1400" dirty="0">
                <a:solidFill>
                  <a:schemeClr val="tx1"/>
                </a:solidFill>
              </a:rPr>
              <a:t> та </a:t>
            </a:r>
            <a:r>
              <a:rPr lang="ru-RU" sz="1400" dirty="0" err="1">
                <a:solidFill>
                  <a:schemeClr val="tx1"/>
                </a:solidFill>
              </a:rPr>
              <a:t>наголошувати</a:t>
            </a:r>
            <a:r>
              <a:rPr lang="ru-RU" sz="1400" dirty="0">
                <a:solidFill>
                  <a:schemeClr val="tx1"/>
                </a:solidFill>
              </a:rPr>
              <a:t> слова </a:t>
            </a:r>
            <a:r>
              <a:rPr lang="ru-RU" sz="1400" dirty="0" err="1">
                <a:solidFill>
                  <a:schemeClr val="tx1"/>
                </a:solidFill>
              </a:rPr>
              <a:t>відповідно</a:t>
            </a:r>
            <a:r>
              <a:rPr lang="ru-RU" sz="1400" dirty="0">
                <a:solidFill>
                  <a:schemeClr val="tx1"/>
                </a:solidFill>
              </a:rPr>
              <a:t> до </a:t>
            </a:r>
            <a:r>
              <a:rPr lang="ru-RU" sz="1400" dirty="0" err="1">
                <a:solidFill>
                  <a:schemeClr val="tx1"/>
                </a:solidFill>
              </a:rPr>
              <a:t>орфоепічних</a:t>
            </a:r>
            <a:r>
              <a:rPr lang="ru-RU" sz="1400" dirty="0">
                <a:solidFill>
                  <a:schemeClr val="tx1"/>
                </a:solidFill>
              </a:rPr>
              <a:t> норм </a:t>
            </a:r>
            <a:r>
              <a:rPr lang="ru-RU" sz="1400" dirty="0" err="1">
                <a:solidFill>
                  <a:schemeClr val="tx1"/>
                </a:solidFill>
              </a:rPr>
              <a:t>української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мови</a:t>
            </a:r>
            <a:r>
              <a:rPr lang="ru-RU" sz="1400" dirty="0">
                <a:solidFill>
                  <a:schemeClr val="tx1"/>
                </a:solidFill>
              </a:rPr>
              <a:t>; </a:t>
            </a:r>
            <a:r>
              <a:rPr lang="ru-RU" sz="1400" dirty="0" err="1">
                <a:solidFill>
                  <a:schemeClr val="tx1"/>
                </a:solidFill>
              </a:rPr>
              <a:t>слухати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розуміти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мовлення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дорослих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казки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оповідання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вірші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запам'ятовувати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їх</a:t>
            </a:r>
            <a:r>
              <a:rPr lang="ru-RU" sz="1400" dirty="0">
                <a:solidFill>
                  <a:schemeClr val="tx1"/>
                </a:solidFill>
              </a:rPr>
              <a:t>; </a:t>
            </a:r>
            <a:r>
              <a:rPr lang="ru-RU" sz="1400" dirty="0" err="1">
                <a:solidFill>
                  <a:schemeClr val="tx1"/>
                </a:solidFill>
              </a:rPr>
              <a:t>володіти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діалогічним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мовленням</a:t>
            </a:r>
            <a:r>
              <a:rPr lang="ru-RU" sz="1400" dirty="0">
                <a:solidFill>
                  <a:schemeClr val="tx1"/>
                </a:solidFill>
              </a:rPr>
              <a:t>; </a:t>
            </a:r>
            <a:r>
              <a:rPr lang="ru-RU" sz="1400" dirty="0" err="1">
                <a:solidFill>
                  <a:schemeClr val="tx1"/>
                </a:solidFill>
              </a:rPr>
              <a:t>переказувати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невеличкі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тексти</a:t>
            </a:r>
            <a:r>
              <a:rPr lang="ru-RU" sz="1400" dirty="0">
                <a:solidFill>
                  <a:schemeClr val="tx1"/>
                </a:solidFill>
              </a:rPr>
              <a:t> та </a:t>
            </a:r>
            <a:r>
              <a:rPr lang="ru-RU" sz="1400" dirty="0" err="1">
                <a:solidFill>
                  <a:schemeClr val="tx1"/>
                </a:solidFill>
              </a:rPr>
              <a:t>казки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складати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різні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типи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розповідей</a:t>
            </a:r>
            <a:r>
              <a:rPr lang="ru-RU" sz="1400" dirty="0">
                <a:solidFill>
                  <a:schemeClr val="tx1"/>
                </a:solidFill>
              </a:rPr>
              <a:t> як за </a:t>
            </a:r>
            <a:r>
              <a:rPr lang="ru-RU" sz="1400" dirty="0" err="1">
                <a:solidFill>
                  <a:schemeClr val="tx1"/>
                </a:solidFill>
              </a:rPr>
              <a:t>зразком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вихователя</a:t>
            </a:r>
            <a:r>
              <a:rPr lang="ru-RU" sz="1400" dirty="0">
                <a:solidFill>
                  <a:schemeClr val="tx1"/>
                </a:solidFill>
              </a:rPr>
              <a:t>, так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самостійно</a:t>
            </a:r>
            <a:r>
              <a:rPr lang="ru-RU" sz="1400" dirty="0">
                <a:solidFill>
                  <a:schemeClr val="tx1"/>
                </a:solidFill>
              </a:rPr>
              <a:t>; </a:t>
            </a:r>
            <a:r>
              <a:rPr lang="ru-RU" sz="1400" dirty="0" err="1">
                <a:solidFill>
                  <a:schemeClr val="tx1"/>
                </a:solidFill>
              </a:rPr>
              <a:t>спілкуватися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українською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мовою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залежно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від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ситуації</a:t>
            </a:r>
            <a:endParaRPr lang="ru-RU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 (</a:t>
            </a:r>
            <a:r>
              <a:rPr lang="ru-RU" sz="1400" b="1" dirty="0" err="1">
                <a:solidFill>
                  <a:schemeClr val="tx1"/>
                </a:solidFill>
              </a:rPr>
              <a:t>освітня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лінія</a:t>
            </a:r>
            <a:r>
              <a:rPr lang="ru-RU" sz="1400" b="1" dirty="0">
                <a:solidFill>
                  <a:schemeClr val="tx1"/>
                </a:solidFill>
              </a:rPr>
              <a:t> «</a:t>
            </a:r>
            <a:r>
              <a:rPr lang="ru-RU" sz="1400" b="1" dirty="0" err="1">
                <a:solidFill>
                  <a:schemeClr val="tx1"/>
                </a:solidFill>
              </a:rPr>
              <a:t>Мовлення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дитини</a:t>
            </a:r>
            <a:r>
              <a:rPr lang="ru-RU" sz="1400" b="1" dirty="0">
                <a:solidFill>
                  <a:schemeClr val="tx1"/>
                </a:solidFill>
              </a:rPr>
              <a:t>»</a:t>
            </a:r>
            <a:r>
              <a:rPr lang="en-US" sz="1400" b="1" dirty="0">
                <a:solidFill>
                  <a:schemeClr val="tx1"/>
                </a:solidFill>
              </a:rPr>
              <a:t>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500034" y="4286256"/>
            <a:ext cx="8358246" cy="194673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Налагодження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b="1" cap="all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взаємодії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у </a:t>
            </a:r>
            <a:r>
              <a:rPr lang="ru-RU" b="1" cap="all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тріаді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«педагоги - </a:t>
            </a:r>
            <a:r>
              <a:rPr lang="ru-RU" sz="2800" b="1" cap="all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діти</a:t>
            </a:r>
            <a:r>
              <a:rPr lang="ru-RU" sz="2800" b="1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 </a:t>
            </a:r>
            <a:r>
              <a:rPr lang="ru-RU" sz="2800" b="1" cap="all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родини</a:t>
            </a:r>
            <a:r>
              <a:rPr lang="ru-RU" sz="2800" b="1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дозволяє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висувати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єдині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соціально-моральні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культурно-етичні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вимоги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до </a:t>
            </a:r>
            <a:r>
              <a:rPr lang="ru-RU" b="1" cap="all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дітей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уникаючи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подвійного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морального стандарту.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500563" y="3571875"/>
            <a:ext cx="428625" cy="57150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загружено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20200" cy="6858000"/>
          </a:xfrm>
        </p:spPr>
      </p:pic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500063" y="285750"/>
            <a:ext cx="77152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i="1">
                <a:solidFill>
                  <a:srgbClr val="FFFF00"/>
                </a:solidFill>
                <a:latin typeface="Times New Roman" pitchFamily="18" charset="0"/>
              </a:rPr>
              <a:t>Парціальна </a:t>
            </a:r>
            <a:r>
              <a:rPr lang="uk-UA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uk-UA" i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uk-UA" sz="3200" b="1">
                <a:solidFill>
                  <a:srgbClr val="FFFF00"/>
                </a:solidFill>
                <a:latin typeface="Times New Roman" pitchFamily="18" charset="0"/>
              </a:rPr>
              <a:t>“Україна – моя Батьківщина”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20483" name="Рисунок 5" descr="206733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643063"/>
            <a:ext cx="25717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7"/>
          <p:cNvSpPr>
            <a:spLocks noChangeArrowheads="1"/>
          </p:cNvSpPr>
          <p:nvPr/>
        </p:nvSpPr>
        <p:spPr bwMode="auto">
          <a:xfrm>
            <a:off x="714375" y="1285875"/>
            <a:ext cx="45720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uk-UA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Автори: </a:t>
            </a:r>
            <a:r>
              <a:rPr lang="uk-UA" sz="16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Олена Каплуновська, Ірина Кичата, Юлія Палець</a:t>
            </a:r>
            <a:endParaRPr lang="ru-RU" sz="1600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b="1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r>
              <a:rPr lang="uk-UA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Мета педагога:</a:t>
            </a:r>
          </a:p>
          <a:p>
            <a:pPr algn="just"/>
            <a:r>
              <a:rPr lang="uk-UA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Інтеграція дітей у сучасне суспільство, засвоєння системи загальнолюдських цінностей, побудови ціннісного ставлення до світу, до себе та інших, формування повноцінної, національно-свідомої особистості, майбутнього громадянина України. </a:t>
            </a:r>
            <a:endParaRPr lang="uk-UA" sz="2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Концепція програми:</a:t>
            </a:r>
          </a:p>
          <a:p>
            <a:pPr algn="just"/>
            <a:r>
              <a:rPr lang="uk-UA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Носієм патріотизму є сама людина. Завдяки її творчій праці, любові, відданості розвивається почуття патріотизму.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1860</TotalTime>
  <Words>731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34" baseType="lpstr">
      <vt:lpstr>Arial</vt:lpstr>
      <vt:lpstr>Cambria</vt:lpstr>
      <vt:lpstr>Calibri</vt:lpstr>
      <vt:lpstr>Wingdings 3</vt:lpstr>
      <vt:lpstr>Wingdings</vt:lpstr>
      <vt:lpstr>Gill Sans MT</vt:lpstr>
      <vt:lpstr>Bookman Old Style</vt:lpstr>
      <vt:lpstr>Times New Roman</vt:lpstr>
      <vt:lpstr>Arial Black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Реалізація національно-патріотичного виховання  в   дошкільному   закладі № 255</vt:lpstr>
      <vt:lpstr>Слайд 2</vt:lpstr>
      <vt:lpstr>Слайд 3</vt:lpstr>
      <vt:lpstr>Нормативні документи щодо національно - патріотичного виховання</vt:lpstr>
      <vt:lpstr>Нормативні документи щодо національно - патріотичного виховання</vt:lpstr>
      <vt:lpstr>Слайд 6</vt:lpstr>
      <vt:lpstr>Cумарний кінцевий показник набутих дитиною життєвих компетенцій у контексті національно-патріотичного спрямування передбачає, що дитина 6(7)- річного віку має:</vt:lpstr>
      <vt:lpstr>Слайд 8</vt:lpstr>
      <vt:lpstr>Слайд 9</vt:lpstr>
      <vt:lpstr>Слайд 10</vt:lpstr>
      <vt:lpstr>Слайд 11</vt:lpstr>
      <vt:lpstr>Потрібна добре спланована системна робота.  Основними лініями такої роботи повинні стати:</vt:lpstr>
      <vt:lpstr>Слайд 13</vt:lpstr>
      <vt:lpstr>Слайд 14</vt:lpstr>
      <vt:lpstr>Слайд 15</vt:lpstr>
      <vt:lpstr>Слайд 16</vt:lpstr>
      <vt:lpstr>Слайд 17</vt:lpstr>
    </vt:vector>
  </TitlesOfParts>
  <Company>Diskavery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Патріотичне виховання в ККДНЗ № 77</dc:title>
  <dc:creator>User</dc:creator>
  <cp:lastModifiedBy>Admin</cp:lastModifiedBy>
  <cp:revision>203</cp:revision>
  <dcterms:created xsi:type="dcterms:W3CDTF">2015-02-19T06:03:48Z</dcterms:created>
  <dcterms:modified xsi:type="dcterms:W3CDTF">2018-02-22T09:06:00Z</dcterms:modified>
</cp:coreProperties>
</file>